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gif"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38.gif" ContentType="image/gif"/>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7" r:id="rId2"/>
    <p:sldId id="265" r:id="rId3"/>
    <p:sldId id="270" r:id="rId4"/>
    <p:sldId id="271" r:id="rId5"/>
    <p:sldId id="264" r:id="rId6"/>
    <p:sldId id="272" r:id="rId7"/>
    <p:sldId id="273" r:id="rId8"/>
    <p:sldId id="276" r:id="rId9"/>
    <p:sldId id="277" r:id="rId10"/>
    <p:sldId id="278" r:id="rId11"/>
    <p:sldId id="279" r:id="rId12"/>
    <p:sldId id="280" r:id="rId13"/>
    <p:sldId id="281" r:id="rId14"/>
    <p:sldId id="282" r:id="rId15"/>
    <p:sldId id="283" r:id="rId16"/>
    <p:sldId id="285" r:id="rId17"/>
    <p:sldId id="313" r:id="rId18"/>
    <p:sldId id="287" r:id="rId19"/>
    <p:sldId id="288" r:id="rId20"/>
    <p:sldId id="289" r:id="rId21"/>
    <p:sldId id="290" r:id="rId22"/>
    <p:sldId id="291" r:id="rId23"/>
    <p:sldId id="292" r:id="rId24"/>
    <p:sldId id="293" r:id="rId25"/>
    <p:sldId id="294" r:id="rId26"/>
    <p:sldId id="295" r:id="rId27"/>
    <p:sldId id="296" r:id="rId28"/>
    <p:sldId id="312" r:id="rId29"/>
    <p:sldId id="297" r:id="rId30"/>
    <p:sldId id="298" r:id="rId31"/>
    <p:sldId id="299" r:id="rId32"/>
    <p:sldId id="300" r:id="rId33"/>
    <p:sldId id="301" r:id="rId34"/>
    <p:sldId id="302" r:id="rId35"/>
    <p:sldId id="315" r:id="rId36"/>
    <p:sldId id="304" r:id="rId37"/>
    <p:sldId id="306" r:id="rId38"/>
    <p:sldId id="316" r:id="rId39"/>
    <p:sldId id="31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401" autoAdjust="0"/>
  </p:normalViewPr>
  <p:slideViewPr>
    <p:cSldViewPr snapToGrid="0">
      <p:cViewPr varScale="1">
        <p:scale>
          <a:sx n="49" d="100"/>
          <a:sy n="49" d="100"/>
        </p:scale>
        <p:origin x="198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047884-9E33-46C4-8B60-E72DF58B317C}" type="datetimeFigureOut">
              <a:rPr lang="en-CA" smtClean="0"/>
              <a:t>2016-11-06</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9EF831-424D-483E-A1BB-E1E3AC5A5BE9}" type="slidenum">
              <a:rPr lang="en-CA" smtClean="0"/>
              <a:t>‹#›</a:t>
            </a:fld>
            <a:endParaRPr lang="en-CA"/>
          </a:p>
        </p:txBody>
      </p:sp>
    </p:spTree>
    <p:extLst>
      <p:ext uri="{BB962C8B-B14F-4D97-AF65-F5344CB8AC3E}">
        <p14:creationId xmlns:p14="http://schemas.microsoft.com/office/powerpoint/2010/main" val="1727103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en.wikipedia.org/wiki/Xenon" TargetMode="External"/><Relationship Id="rId3" Type="http://schemas.openxmlformats.org/officeDocument/2006/relationships/hyperlink" Target="https://en.wikipedia.org/wiki/Potassium" TargetMode="External"/><Relationship Id="rId7" Type="http://schemas.openxmlformats.org/officeDocument/2006/relationships/hyperlink" Target="https://en.wikipedia.org/wiki/Water"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en.wikipedia.org/wiki/Carbon_dioxide" TargetMode="External"/><Relationship Id="rId11" Type="http://schemas.openxmlformats.org/officeDocument/2006/relationships/hyperlink" Target="https://en.wikipedia.org/wiki/Magnetic_field" TargetMode="External"/><Relationship Id="rId5" Type="http://schemas.openxmlformats.org/officeDocument/2006/relationships/hyperlink" Target="https://en.wikipedia.org/wiki/Nitrogen" TargetMode="External"/><Relationship Id="rId10" Type="http://schemas.openxmlformats.org/officeDocument/2006/relationships/hyperlink" Target="https://en.wikipedia.org/wiki/Neon" TargetMode="External"/><Relationship Id="rId4" Type="http://schemas.openxmlformats.org/officeDocument/2006/relationships/hyperlink" Target="https://en.wikipedia.org/wiki/Argon" TargetMode="External"/><Relationship Id="rId9" Type="http://schemas.openxmlformats.org/officeDocument/2006/relationships/hyperlink" Target="https://en.wikipedia.org/wiki/Krypton"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Jupiter#cite_note-coreuncertainty-17"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m.wikipedia.org/wiki/Giovanni_Domenico_Cassini"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en.m.wikipedia.org/wiki/Christiaan_Huygens" TargetMode="External"/><Relationship Id="rId4" Type="http://schemas.openxmlformats.org/officeDocument/2006/relationships/hyperlink" Target="https://en.m.wikipedia.org/wiki/Huygens_(spacecraft)"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en.wikipedia.org/wiki/Solar_System"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Ask</a:t>
            </a:r>
            <a:r>
              <a:rPr lang="en-CA" baseline="0" dirty="0"/>
              <a:t> students what is a solar system and what they think is part of the solar system; can make a list on the board of items students think are members of Solar System</a:t>
            </a:r>
            <a:endParaRPr lang="en-CA" dirty="0"/>
          </a:p>
        </p:txBody>
      </p:sp>
      <p:sp>
        <p:nvSpPr>
          <p:cNvPr id="4" name="Slide Number Placeholder 3"/>
          <p:cNvSpPr>
            <a:spLocks noGrp="1"/>
          </p:cNvSpPr>
          <p:nvPr>
            <p:ph type="sldNum" sz="quarter" idx="10"/>
          </p:nvPr>
        </p:nvSpPr>
        <p:spPr/>
        <p:txBody>
          <a:bodyPr/>
          <a:lstStyle/>
          <a:p>
            <a:fld id="{579EF831-424D-483E-A1BB-E1E3AC5A5BE9}" type="slidenum">
              <a:rPr lang="en-CA" smtClean="0"/>
              <a:t>1</a:t>
            </a:fld>
            <a:endParaRPr lang="en-CA"/>
          </a:p>
        </p:txBody>
      </p:sp>
    </p:spTree>
    <p:extLst>
      <p:ext uri="{BB962C8B-B14F-4D97-AF65-F5344CB8AC3E}">
        <p14:creationId xmlns:p14="http://schemas.microsoft.com/office/powerpoint/2010/main" val="3885224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what the big bodies in our solar system look like; students would guess most of these (including </a:t>
            </a:r>
            <a:r>
              <a:rPr lang="en-US" baseline="0" dirty="0" err="1"/>
              <a:t>pluto</a:t>
            </a:r>
            <a:r>
              <a:rPr lang="en-US" baseline="0" dirty="0"/>
              <a:t>-they might even know its now called a dwarf planet)</a:t>
            </a:r>
            <a:endParaRPr lang="en-US" dirty="0"/>
          </a:p>
        </p:txBody>
      </p:sp>
      <p:sp>
        <p:nvSpPr>
          <p:cNvPr id="4" name="Slide Number Placeholder 3"/>
          <p:cNvSpPr>
            <a:spLocks noGrp="1"/>
          </p:cNvSpPr>
          <p:nvPr>
            <p:ph type="sldNum" sz="quarter" idx="10"/>
          </p:nvPr>
        </p:nvSpPr>
        <p:spPr/>
        <p:txBody>
          <a:bodyPr/>
          <a:lstStyle/>
          <a:p>
            <a:fld id="{AB690687-FE8D-374C-9E15-0905A772FF36}" type="slidenum">
              <a:rPr lang="en-US" smtClean="0"/>
              <a:t>2</a:t>
            </a:fld>
            <a:endParaRPr lang="en-US"/>
          </a:p>
        </p:txBody>
      </p:sp>
    </p:spTree>
    <p:extLst>
      <p:ext uri="{BB962C8B-B14F-4D97-AF65-F5344CB8AC3E}">
        <p14:creationId xmlns:p14="http://schemas.microsoft.com/office/powerpoint/2010/main" val="122878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recent view of the large bodies</a:t>
            </a:r>
            <a:r>
              <a:rPr lang="en-US" baseline="0" dirty="0"/>
              <a:t> in our solar system! Pluto, Ceres (largest body in the asteroid belt) as well as others are clumped up into the category of dwarf planets! We will see in this presentation why.</a:t>
            </a:r>
            <a:endParaRPr lang="en-US" dirty="0"/>
          </a:p>
        </p:txBody>
      </p:sp>
      <p:sp>
        <p:nvSpPr>
          <p:cNvPr id="4" name="Slide Number Placeholder 3"/>
          <p:cNvSpPr>
            <a:spLocks noGrp="1"/>
          </p:cNvSpPr>
          <p:nvPr>
            <p:ph type="sldNum" sz="quarter" idx="10"/>
          </p:nvPr>
        </p:nvSpPr>
        <p:spPr/>
        <p:txBody>
          <a:bodyPr/>
          <a:lstStyle/>
          <a:p>
            <a:fld id="{AB690687-FE8D-374C-9E15-0905A772FF36}" type="slidenum">
              <a:rPr lang="en-US" smtClean="0"/>
              <a:t>3</a:t>
            </a:fld>
            <a:endParaRPr lang="en-US"/>
          </a:p>
        </p:txBody>
      </p:sp>
    </p:spTree>
    <p:extLst>
      <p:ext uri="{BB962C8B-B14F-4D97-AF65-F5344CB8AC3E}">
        <p14:creationId xmlns:p14="http://schemas.microsoft.com/office/powerpoint/2010/main" val="2669000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reality, there is much more</a:t>
            </a:r>
            <a:r>
              <a:rPr lang="en-US" baseline="0" dirty="0"/>
              <a:t> to the solar system than sun, planets and dwarf planets. We have moons, asteroids, comets, </a:t>
            </a:r>
            <a:r>
              <a:rPr lang="en-US" baseline="0" dirty="0" err="1"/>
              <a:t>kupier</a:t>
            </a:r>
            <a:r>
              <a:rPr lang="en-US" baseline="0" dirty="0"/>
              <a:t> belt objects (point them out on the board)</a:t>
            </a:r>
            <a:endParaRPr lang="en-US" dirty="0"/>
          </a:p>
        </p:txBody>
      </p:sp>
      <p:sp>
        <p:nvSpPr>
          <p:cNvPr id="4" name="Slide Number Placeholder 3"/>
          <p:cNvSpPr>
            <a:spLocks noGrp="1"/>
          </p:cNvSpPr>
          <p:nvPr>
            <p:ph type="sldNum" sz="quarter" idx="10"/>
          </p:nvPr>
        </p:nvSpPr>
        <p:spPr/>
        <p:txBody>
          <a:bodyPr/>
          <a:lstStyle/>
          <a:p>
            <a:fld id="{AB690687-FE8D-374C-9E15-0905A772FF36}" type="slidenum">
              <a:rPr lang="en-US" smtClean="0"/>
              <a:t>4</a:t>
            </a:fld>
            <a:endParaRPr lang="en-US"/>
          </a:p>
        </p:txBody>
      </p:sp>
    </p:spTree>
    <p:extLst>
      <p:ext uri="{BB962C8B-B14F-4D97-AF65-F5344CB8AC3E}">
        <p14:creationId xmlns:p14="http://schemas.microsoft.com/office/powerpoint/2010/main" val="3461273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http://solarsystem.nasa.gov/planets/</a:t>
            </a:r>
          </a:p>
        </p:txBody>
      </p:sp>
      <p:sp>
        <p:nvSpPr>
          <p:cNvPr id="4" name="Slide Number Placeholder 3"/>
          <p:cNvSpPr>
            <a:spLocks noGrp="1"/>
          </p:cNvSpPr>
          <p:nvPr>
            <p:ph type="sldNum" sz="quarter" idx="10"/>
          </p:nvPr>
        </p:nvSpPr>
        <p:spPr/>
        <p:txBody>
          <a:bodyPr/>
          <a:lstStyle/>
          <a:p>
            <a:fld id="{579EF831-424D-483E-A1BB-E1E3AC5A5BE9}" type="slidenum">
              <a:rPr lang="en-CA" smtClean="0"/>
              <a:t>5</a:t>
            </a:fld>
            <a:endParaRPr lang="en-CA"/>
          </a:p>
        </p:txBody>
      </p:sp>
    </p:spTree>
    <p:extLst>
      <p:ext uri="{BB962C8B-B14F-4D97-AF65-F5344CB8AC3E}">
        <p14:creationId xmlns:p14="http://schemas.microsoft.com/office/powerpoint/2010/main" val="3809804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150 000 000 km away from Earth (150 million km), 1 391 940 km across -- 109 Earth</a:t>
            </a:r>
            <a:r>
              <a:rPr lang="en-US" baseline="0" dirty="0"/>
              <a:t> sized planets could fit across the Sun</a:t>
            </a:r>
            <a:endParaRPr lang="en-US" dirty="0"/>
          </a:p>
          <a:p>
            <a:r>
              <a:rPr lang="en-US" dirty="0"/>
              <a:t>Surface temp: ~6000°C ---- contains &gt; 99% of mass in the Solar System</a:t>
            </a:r>
          </a:p>
          <a:p>
            <a:endParaRPr lang="en-US" dirty="0"/>
          </a:p>
          <a:p>
            <a:r>
              <a:rPr lang="en-US" dirty="0"/>
              <a:t>different layers</a:t>
            </a:r>
            <a:r>
              <a:rPr lang="en-US" baseline="0" dirty="0"/>
              <a:t> (important ones mentioned here):</a:t>
            </a:r>
          </a:p>
          <a:p>
            <a:r>
              <a:rPr lang="en-US" baseline="0" dirty="0"/>
              <a:t>Sunspots</a:t>
            </a:r>
          </a:p>
          <a:p>
            <a:r>
              <a:rPr lang="en-US" baseline="0" dirty="0"/>
              <a:t>Granule</a:t>
            </a:r>
          </a:p>
          <a:p>
            <a:r>
              <a:rPr lang="en-US" baseline="0" dirty="0"/>
              <a:t>Photosphere</a:t>
            </a:r>
          </a:p>
          <a:p>
            <a:r>
              <a:rPr lang="en-US" baseline="0" dirty="0"/>
              <a:t>Prominence</a:t>
            </a:r>
          </a:p>
          <a:p>
            <a:r>
              <a:rPr lang="en-US" baseline="0" dirty="0"/>
              <a:t>Flare</a:t>
            </a:r>
          </a:p>
          <a:p>
            <a:endParaRPr lang="en-US" dirty="0"/>
          </a:p>
          <a:p>
            <a:endParaRPr lang="en-US" dirty="0"/>
          </a:p>
        </p:txBody>
      </p:sp>
      <p:sp>
        <p:nvSpPr>
          <p:cNvPr id="4" name="Slide Number Placeholder 3"/>
          <p:cNvSpPr>
            <a:spLocks noGrp="1"/>
          </p:cNvSpPr>
          <p:nvPr>
            <p:ph type="sldNum" sz="quarter" idx="10"/>
          </p:nvPr>
        </p:nvSpPr>
        <p:spPr/>
        <p:txBody>
          <a:bodyPr/>
          <a:lstStyle/>
          <a:p>
            <a:fld id="{AB690687-FE8D-374C-9E15-0905A772FF36}" type="slidenum">
              <a:rPr lang="en-US" smtClean="0"/>
              <a:t>6</a:t>
            </a:fld>
            <a:endParaRPr lang="en-US"/>
          </a:p>
        </p:txBody>
      </p:sp>
    </p:spTree>
    <p:extLst>
      <p:ext uri="{BB962C8B-B14F-4D97-AF65-F5344CB8AC3E}">
        <p14:creationId xmlns:p14="http://schemas.microsoft.com/office/powerpoint/2010/main" val="1063470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Definition</a:t>
            </a:r>
            <a:r>
              <a:rPr lang="en-CA" baseline="0" dirty="0"/>
              <a:t> of a planets: last point on clear the neighborhood is one of the key reasons why Pluto is not a planet anymore (more on this later)</a:t>
            </a:r>
          </a:p>
          <a:p>
            <a:endParaRPr lang="en-CA" baseline="0" dirty="0"/>
          </a:p>
          <a:p>
            <a:r>
              <a:rPr lang="en-CA" baseline="0" dirty="0"/>
              <a:t>Mentions to students, how the terrestrials are clumped close to the stars while the gas giants are found further away from the star</a:t>
            </a:r>
          </a:p>
          <a:p>
            <a:endParaRPr lang="en-CA" baseline="0" dirty="0"/>
          </a:p>
          <a:p>
            <a:r>
              <a:rPr lang="en-CA" baseline="0" dirty="0"/>
              <a:t>We will go through each plant and talk about its unique features</a:t>
            </a:r>
            <a:endParaRPr lang="en-CA" dirty="0"/>
          </a:p>
        </p:txBody>
      </p:sp>
      <p:sp>
        <p:nvSpPr>
          <p:cNvPr id="4" name="Slide Number Placeholder 3"/>
          <p:cNvSpPr>
            <a:spLocks noGrp="1"/>
          </p:cNvSpPr>
          <p:nvPr>
            <p:ph type="sldNum" sz="quarter" idx="10"/>
          </p:nvPr>
        </p:nvSpPr>
        <p:spPr/>
        <p:txBody>
          <a:bodyPr/>
          <a:lstStyle/>
          <a:p>
            <a:fld id="{579EF831-424D-483E-A1BB-E1E3AC5A5BE9}" type="slidenum">
              <a:rPr lang="en-CA" smtClean="0"/>
              <a:t>7</a:t>
            </a:fld>
            <a:endParaRPr lang="en-CA"/>
          </a:p>
        </p:txBody>
      </p:sp>
    </p:spTree>
    <p:extLst>
      <p:ext uri="{BB962C8B-B14F-4D97-AF65-F5344CB8AC3E}">
        <p14:creationId xmlns:p14="http://schemas.microsoft.com/office/powerpoint/2010/main" val="1700090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--slightly bigger than the Moon</a:t>
            </a:r>
          </a:p>
          <a:p>
            <a:r>
              <a:rPr lang="en-US" dirty="0"/>
              <a:t>--very slow rotator</a:t>
            </a:r>
            <a:r>
              <a:rPr lang="en-US" baseline="0" dirty="0"/>
              <a:t>: one day on Mercury = 59 days on Earth, imagine you standing on a crater on Mercury at noon, the next noon comes 59 days after</a:t>
            </a:r>
          </a:p>
          <a:p>
            <a:r>
              <a:rPr lang="en-US" baseline="0" dirty="0"/>
              <a:t>temps range from [-180, 430] degrees Celsius; shadowed regions such as insides of craters are cold places with temperature going down to almost -180C.</a:t>
            </a:r>
          </a:p>
        </p:txBody>
      </p:sp>
      <p:sp>
        <p:nvSpPr>
          <p:cNvPr id="4" name="Slide Number Placeholder 3"/>
          <p:cNvSpPr>
            <a:spLocks noGrp="1"/>
          </p:cNvSpPr>
          <p:nvPr>
            <p:ph type="sldNum" sz="quarter" idx="10"/>
          </p:nvPr>
        </p:nvSpPr>
        <p:spPr/>
        <p:txBody>
          <a:bodyPr/>
          <a:lstStyle/>
          <a:p>
            <a:fld id="{AB690687-FE8D-374C-9E15-0905A772FF36}" type="slidenum">
              <a:rPr lang="en-US" smtClean="0"/>
              <a:t>8</a:t>
            </a:fld>
            <a:endParaRPr lang="en-US"/>
          </a:p>
        </p:txBody>
      </p:sp>
    </p:spTree>
    <p:extLst>
      <p:ext uri="{BB962C8B-B14F-4D97-AF65-F5344CB8AC3E}">
        <p14:creationId xmlns:p14="http://schemas.microsoft.com/office/powerpoint/2010/main" val="4065630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dry, rocky,</a:t>
            </a:r>
            <a:r>
              <a:rPr lang="en-US" baseline="0" dirty="0"/>
              <a:t> covered in craters– very </a:t>
            </a:r>
            <a:r>
              <a:rPr lang="en-US" baseline="0" dirty="0" err="1"/>
              <a:t>very</a:t>
            </a:r>
            <a:r>
              <a:rPr lang="en-US" baseline="0" dirty="0"/>
              <a:t> thin atmosphere to burn meteoroids up- </a:t>
            </a:r>
            <a:r>
              <a:rPr lang="en-US" dirty="0"/>
              <a:t>0.5% </a:t>
            </a:r>
            <a:r>
              <a:rPr lang="en-US" dirty="0">
                <a:hlinkClick r:id="rId3" tooltip="Potassium"/>
              </a:rPr>
              <a:t>potassium</a:t>
            </a:r>
            <a:r>
              <a:rPr lang="en-US" dirty="0"/>
              <a:t> Trace amounts of </a:t>
            </a:r>
            <a:r>
              <a:rPr lang="en-US" dirty="0">
                <a:hlinkClick r:id="rId4" tooltip="Argon"/>
              </a:rPr>
              <a:t>argon</a:t>
            </a:r>
            <a:r>
              <a:rPr lang="en-US" dirty="0"/>
              <a:t>, </a:t>
            </a:r>
            <a:r>
              <a:rPr lang="en-US" dirty="0">
                <a:hlinkClick r:id="rId5" tooltip="Nitrogen"/>
              </a:rPr>
              <a:t>nitrogen</a:t>
            </a:r>
            <a:r>
              <a:rPr lang="en-US" dirty="0"/>
              <a:t>, </a:t>
            </a:r>
            <a:r>
              <a:rPr lang="en-US" dirty="0">
                <a:hlinkClick r:id="rId6" tooltip="Carbon dioxide"/>
              </a:rPr>
              <a:t>carbon dioxide</a:t>
            </a:r>
            <a:r>
              <a:rPr lang="en-US" dirty="0"/>
              <a:t>, </a:t>
            </a:r>
            <a:r>
              <a:rPr lang="en-US" dirty="0">
                <a:hlinkClick r:id="rId7" tooltip="Water"/>
              </a:rPr>
              <a:t>water vapor</a:t>
            </a:r>
            <a:r>
              <a:rPr lang="en-US" dirty="0"/>
              <a:t>, </a:t>
            </a:r>
            <a:r>
              <a:rPr lang="en-US" dirty="0">
                <a:hlinkClick r:id="rId8" tooltip="Xenon"/>
              </a:rPr>
              <a:t>xenon</a:t>
            </a:r>
            <a:r>
              <a:rPr lang="en-US" dirty="0"/>
              <a:t>, </a:t>
            </a:r>
            <a:r>
              <a:rPr lang="en-US" dirty="0">
                <a:hlinkClick r:id="rId9" tooltip="Krypton"/>
              </a:rPr>
              <a:t>krypton</a:t>
            </a:r>
            <a:r>
              <a:rPr lang="en-US" dirty="0"/>
              <a:t>, and </a:t>
            </a:r>
            <a:r>
              <a:rPr lang="en-US" dirty="0">
                <a:hlinkClick r:id="rId10" tooltip="Neon"/>
              </a:rPr>
              <a:t>neon</a:t>
            </a:r>
            <a:endParaRPr lang="en-US" baseline="0" dirty="0"/>
          </a:p>
          <a:p>
            <a:endParaRPr lang="en-CA" i="1" dirty="0"/>
          </a:p>
          <a:p>
            <a:r>
              <a:rPr lang="en-CA" i="1" dirty="0"/>
              <a:t>Notice the top and bottom images on the right: the surface feels very</a:t>
            </a:r>
            <a:r>
              <a:rPr lang="en-CA" i="1" baseline="0" dirty="0"/>
              <a:t> much like the moon. Lots of craters can be seen.</a:t>
            </a:r>
          </a:p>
          <a:p>
            <a:endParaRPr lang="en-CA" i="1" dirty="0"/>
          </a:p>
          <a:p>
            <a:r>
              <a:rPr lang="en-CA" i="1" dirty="0"/>
              <a:t>Central</a:t>
            </a:r>
            <a:r>
              <a:rPr lang="en-CA" i="1" baseline="0" dirty="0"/>
              <a:t> image: </a:t>
            </a:r>
            <a:r>
              <a:rPr lang="en-CA" i="1" dirty="0"/>
              <a:t>MESSENGER</a:t>
            </a:r>
            <a:r>
              <a:rPr lang="en-CA" dirty="0"/>
              <a:t> (</a:t>
            </a:r>
            <a:r>
              <a:rPr lang="en-CA" dirty="0" err="1"/>
              <a:t>MErcury</a:t>
            </a:r>
            <a:r>
              <a:rPr lang="en-CA" dirty="0"/>
              <a:t> Surface, Space </a:t>
            </a:r>
            <a:r>
              <a:rPr lang="en-CA" dirty="0" err="1"/>
              <a:t>ENvironment</a:t>
            </a:r>
            <a:r>
              <a:rPr lang="en-CA" dirty="0"/>
              <a:t>, </a:t>
            </a:r>
            <a:r>
              <a:rPr lang="en-CA" dirty="0" err="1"/>
              <a:t>GEochemistry</a:t>
            </a:r>
            <a:r>
              <a:rPr lang="en-CA" dirty="0"/>
              <a:t>, and Ranging)--- Got there March 2011 and crashed in April 2015--clear up six key issues: Mercury's high density, its geological history, the nature of its </a:t>
            </a:r>
            <a:r>
              <a:rPr lang="en-CA" dirty="0">
                <a:hlinkClick r:id="rId11" tooltip="Magnetic field"/>
              </a:rPr>
              <a:t>magnetic field</a:t>
            </a:r>
            <a:r>
              <a:rPr lang="en-CA" dirty="0"/>
              <a:t>, the structure of its core, whether it has ice at its poles, and where its tenuous atmosphere comes from</a:t>
            </a:r>
          </a:p>
        </p:txBody>
      </p:sp>
      <p:sp>
        <p:nvSpPr>
          <p:cNvPr id="4" name="Slide Number Placeholder 3"/>
          <p:cNvSpPr>
            <a:spLocks noGrp="1"/>
          </p:cNvSpPr>
          <p:nvPr>
            <p:ph type="sldNum" sz="quarter" idx="10"/>
          </p:nvPr>
        </p:nvSpPr>
        <p:spPr/>
        <p:txBody>
          <a:bodyPr/>
          <a:lstStyle/>
          <a:p>
            <a:fld id="{AB690687-FE8D-374C-9E15-0905A772FF36}" type="slidenum">
              <a:rPr lang="en-US" smtClean="0"/>
              <a:t>9</a:t>
            </a:fld>
            <a:endParaRPr lang="en-US"/>
          </a:p>
        </p:txBody>
      </p:sp>
    </p:spTree>
    <p:extLst>
      <p:ext uri="{BB962C8B-B14F-4D97-AF65-F5344CB8AC3E}">
        <p14:creationId xmlns:p14="http://schemas.microsoft.com/office/powerpoint/2010/main" val="3276863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a:t>
            </a:r>
            <a:r>
              <a:rPr lang="en-US" baseline="0" dirty="0"/>
              <a:t> to Earth in terms of size, mass– sometimes called Earth’s twin</a:t>
            </a:r>
          </a:p>
          <a:p>
            <a:r>
              <a:rPr lang="en-US" baseline="0" dirty="0"/>
              <a:t>surface temp: 462– ask students why they think Venus is hottest planet in the solar system? It’s the runaway greenhouse effect</a:t>
            </a:r>
          </a:p>
          <a:p>
            <a:r>
              <a:rPr lang="en-US" baseline="0" dirty="0"/>
              <a:t>many volcanic features</a:t>
            </a:r>
          </a:p>
          <a:p>
            <a:r>
              <a:rPr lang="en-US" baseline="0" dirty="0"/>
              <a:t>It covered with a thick layer of clouds (as seen in the image) ; can’t see the surface from space, need radar to penetrate through clouds</a:t>
            </a:r>
          </a:p>
        </p:txBody>
      </p:sp>
      <p:sp>
        <p:nvSpPr>
          <p:cNvPr id="4" name="Slide Number Placeholder 3"/>
          <p:cNvSpPr>
            <a:spLocks noGrp="1"/>
          </p:cNvSpPr>
          <p:nvPr>
            <p:ph type="sldNum" sz="quarter" idx="10"/>
          </p:nvPr>
        </p:nvSpPr>
        <p:spPr/>
        <p:txBody>
          <a:bodyPr/>
          <a:lstStyle/>
          <a:p>
            <a:fld id="{AB690687-FE8D-374C-9E15-0905A772FF36}" type="slidenum">
              <a:rPr lang="en-US" smtClean="0"/>
              <a:t>10</a:t>
            </a:fld>
            <a:endParaRPr lang="en-US"/>
          </a:p>
        </p:txBody>
      </p:sp>
    </p:spTree>
    <p:extLst>
      <p:ext uri="{BB962C8B-B14F-4D97-AF65-F5344CB8AC3E}">
        <p14:creationId xmlns:p14="http://schemas.microsoft.com/office/powerpoint/2010/main" val="3497732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volcanoes;</a:t>
            </a:r>
            <a:r>
              <a:rPr lang="en-US" baseline="0" dirty="0"/>
              <a:t> rocks– radar is used study Venus since it can penetrate through clouds and allow us to student the surface features</a:t>
            </a:r>
          </a:p>
          <a:p>
            <a:endParaRPr lang="en-US" baseline="0" dirty="0"/>
          </a:p>
          <a:p>
            <a:r>
              <a:rPr lang="en-CA" dirty="0"/>
              <a:t>The diameter of Venus is 12,092 km (only 650 km less than Earth's) and its mass is 81.5% of Earth's. </a:t>
            </a:r>
          </a:p>
          <a:p>
            <a:endParaRPr lang="en-CA" dirty="0"/>
          </a:p>
          <a:p>
            <a:r>
              <a:rPr lang="en-CA" dirty="0"/>
              <a:t>The mass of the atmosphere of Venus is 96.5% carbon dioxide, with most of the remaining 3.5% being nitrogen.</a:t>
            </a:r>
          </a:p>
          <a:p>
            <a:endParaRPr lang="en-CA" baseline="30000" dirty="0"/>
          </a:p>
          <a:p>
            <a:r>
              <a:rPr lang="en-CA" dirty="0"/>
              <a:t>The first successful landing on Venus was by </a:t>
            </a:r>
            <a:r>
              <a:rPr lang="en-CA" dirty="0" err="1"/>
              <a:t>Venera</a:t>
            </a:r>
            <a:r>
              <a:rPr lang="en-CA" dirty="0"/>
              <a:t> 7 on December 15, 1970. It remained in contact with Earth for 23 minutes, relaying surface temperatures of 455 °C to 475 °C.</a:t>
            </a:r>
            <a:endParaRPr lang="en-US" dirty="0"/>
          </a:p>
        </p:txBody>
      </p:sp>
      <p:sp>
        <p:nvSpPr>
          <p:cNvPr id="4" name="Slide Number Placeholder 3"/>
          <p:cNvSpPr>
            <a:spLocks noGrp="1"/>
          </p:cNvSpPr>
          <p:nvPr>
            <p:ph type="sldNum" sz="quarter" idx="10"/>
          </p:nvPr>
        </p:nvSpPr>
        <p:spPr/>
        <p:txBody>
          <a:bodyPr/>
          <a:lstStyle/>
          <a:p>
            <a:fld id="{AB690687-FE8D-374C-9E15-0905A772FF36}" type="slidenum">
              <a:rPr lang="en-US" smtClean="0"/>
              <a:t>11</a:t>
            </a:fld>
            <a:endParaRPr lang="en-US"/>
          </a:p>
        </p:txBody>
      </p:sp>
    </p:spTree>
    <p:extLst>
      <p:ext uri="{BB962C8B-B14F-4D97-AF65-F5344CB8AC3E}">
        <p14:creationId xmlns:p14="http://schemas.microsoft.com/office/powerpoint/2010/main" val="1167104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missions to mars: Mars Global Surveyor;</a:t>
            </a:r>
            <a:r>
              <a:rPr lang="en-US" baseline="0" dirty="0"/>
              <a:t> Pathfinder; Mars Express; Spirit &amp; Opportunity; Phoenix; Dawn; Curiosity; and many more!</a:t>
            </a:r>
          </a:p>
          <a:p>
            <a:endParaRPr lang="en-US" baseline="0" dirty="0"/>
          </a:p>
          <a:p>
            <a:r>
              <a:rPr lang="en-US" baseline="0" dirty="0"/>
              <a:t>Polar ice caps; </a:t>
            </a:r>
          </a:p>
          <a:p>
            <a:r>
              <a:rPr lang="en-US" baseline="0" dirty="0"/>
              <a:t>volcanic features; </a:t>
            </a:r>
          </a:p>
          <a:p>
            <a:r>
              <a:rPr lang="en-US" baseline="0" dirty="0"/>
              <a:t>2 satellites (captured asteroids?)- </a:t>
            </a:r>
            <a:r>
              <a:rPr lang="en-US" baseline="0" dirty="0" err="1"/>
              <a:t>Phobos</a:t>
            </a:r>
            <a:r>
              <a:rPr lang="en-US" baseline="0" dirty="0"/>
              <a:t> and Demos </a:t>
            </a:r>
          </a:p>
          <a:p>
            <a:r>
              <a:rPr lang="en-US" baseline="0" dirty="0"/>
              <a:t>half the size of Earth; </a:t>
            </a:r>
          </a:p>
          <a:p>
            <a:r>
              <a:rPr lang="en-US" baseline="0" dirty="0"/>
              <a:t>water on Mars? lots of evidence</a:t>
            </a:r>
            <a:endParaRPr lang="en-US" dirty="0"/>
          </a:p>
        </p:txBody>
      </p:sp>
      <p:sp>
        <p:nvSpPr>
          <p:cNvPr id="4" name="Slide Number Placeholder 3"/>
          <p:cNvSpPr>
            <a:spLocks noGrp="1"/>
          </p:cNvSpPr>
          <p:nvPr>
            <p:ph type="sldNum" sz="quarter" idx="10"/>
          </p:nvPr>
        </p:nvSpPr>
        <p:spPr/>
        <p:txBody>
          <a:bodyPr/>
          <a:lstStyle/>
          <a:p>
            <a:fld id="{AB690687-FE8D-374C-9E15-0905A772FF36}" type="slidenum">
              <a:rPr lang="en-US" smtClean="0"/>
              <a:t>12</a:t>
            </a:fld>
            <a:endParaRPr lang="en-US"/>
          </a:p>
        </p:txBody>
      </p:sp>
    </p:spTree>
    <p:extLst>
      <p:ext uri="{BB962C8B-B14F-4D97-AF65-F5344CB8AC3E}">
        <p14:creationId xmlns:p14="http://schemas.microsoft.com/office/powerpoint/2010/main" val="2679163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Olympus Mons – 24 km high</a:t>
            </a:r>
            <a:r>
              <a:rPr lang="en-US" baseline="0" dirty="0"/>
              <a:t> while </a:t>
            </a:r>
            <a:r>
              <a:rPr lang="en-US" dirty="0"/>
              <a:t>Mt Everest: 9</a:t>
            </a:r>
            <a:r>
              <a:rPr lang="en-US" baseline="0" dirty="0"/>
              <a:t> km high– Olympus Mons is the highest mountain in the solar system (can be seen in top right image)</a:t>
            </a:r>
          </a:p>
          <a:p>
            <a:endParaRPr lang="en-US" baseline="0" dirty="0"/>
          </a:p>
          <a:p>
            <a:r>
              <a:rPr lang="en-US" baseline="0" dirty="0"/>
              <a:t>Top left image- </a:t>
            </a:r>
            <a:r>
              <a:rPr lang="en-CA" dirty="0"/>
              <a:t>towering dust devil casts a serpentine shadow over the Martian surface in this image acquired by the High Resolution Imaging Science Experiment (HiRISE) camera on NASA's Mars Reconnaissance Orbiter.</a:t>
            </a:r>
          </a:p>
          <a:p>
            <a:endParaRPr lang="en-CA" baseline="0" dirty="0"/>
          </a:p>
          <a:p>
            <a:r>
              <a:rPr lang="en-US" baseline="0" dirty="0"/>
              <a:t>Bottom right image is a global video of Mars</a:t>
            </a:r>
          </a:p>
          <a:p>
            <a:endParaRPr lang="en-US" baseline="0" dirty="0"/>
          </a:p>
          <a:p>
            <a:r>
              <a:rPr lang="en-US" baseline="0" dirty="0"/>
              <a:t>Bottom Left images: Craters on Mars- Left- Fresh new crater; Right- Mohawk Crater </a:t>
            </a:r>
          </a:p>
        </p:txBody>
      </p:sp>
      <p:sp>
        <p:nvSpPr>
          <p:cNvPr id="4" name="Slide Number Placeholder 3"/>
          <p:cNvSpPr>
            <a:spLocks noGrp="1"/>
          </p:cNvSpPr>
          <p:nvPr>
            <p:ph type="sldNum" sz="quarter" idx="10"/>
          </p:nvPr>
        </p:nvSpPr>
        <p:spPr/>
        <p:txBody>
          <a:bodyPr/>
          <a:lstStyle/>
          <a:p>
            <a:fld id="{AB690687-FE8D-374C-9E15-0905A772FF36}" type="slidenum">
              <a:rPr lang="en-US" smtClean="0"/>
              <a:t>13</a:t>
            </a:fld>
            <a:endParaRPr lang="en-US"/>
          </a:p>
        </p:txBody>
      </p:sp>
    </p:spTree>
    <p:extLst>
      <p:ext uri="{BB962C8B-B14F-4D97-AF65-F5344CB8AC3E}">
        <p14:creationId xmlns:p14="http://schemas.microsoft.com/office/powerpoint/2010/main" val="2289480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largest planet in our solar system</a:t>
            </a:r>
          </a:p>
          <a:p>
            <a:r>
              <a:rPr lang="en-US" dirty="0"/>
              <a:t>great red spot – hurricane that</a:t>
            </a:r>
            <a:r>
              <a:rPr lang="en-US" baseline="0" dirty="0"/>
              <a:t> has been raging for </a:t>
            </a:r>
            <a:r>
              <a:rPr lang="en-US" baseline="0" dirty="0" err="1"/>
              <a:t>atleast</a:t>
            </a:r>
            <a:r>
              <a:rPr lang="en-US" baseline="0" dirty="0"/>
              <a:t> 400 years (more on next slide)</a:t>
            </a:r>
            <a:endParaRPr lang="en-US" dirty="0"/>
          </a:p>
          <a:p>
            <a:r>
              <a:rPr lang="en-US" dirty="0"/>
              <a:t>It does have a faint</a:t>
            </a:r>
            <a:r>
              <a:rPr lang="en-US" baseline="0" dirty="0"/>
              <a:t> ring system </a:t>
            </a:r>
          </a:p>
          <a:p>
            <a:r>
              <a:rPr lang="en-CA" dirty="0"/>
              <a:t>Jupiter is primarily composed of hydrogen with a quarter of its mass being</a:t>
            </a:r>
            <a:r>
              <a:rPr lang="en-CA" baseline="0" dirty="0"/>
              <a:t> helium</a:t>
            </a:r>
          </a:p>
          <a:p>
            <a:r>
              <a:rPr lang="en-CA" baseline="0" dirty="0"/>
              <a:t>All the different colors seen in this picture are clouds! It has a very complex atmosphere</a:t>
            </a:r>
            <a:endParaRPr lang="en-CA" dirty="0"/>
          </a:p>
          <a:p>
            <a:r>
              <a:rPr lang="en-CA" dirty="0"/>
              <a:t>It may also have a rocky core of heavier elements,</a:t>
            </a:r>
            <a:r>
              <a:rPr lang="en-CA" baseline="30000" dirty="0">
                <a:hlinkClick r:id="rId3"/>
              </a:rPr>
              <a:t>[15]</a:t>
            </a:r>
            <a:r>
              <a:rPr lang="en-CA" dirty="0"/>
              <a:t> but like the other giant planets, Jupiter lacks a well-defined solid surface. </a:t>
            </a:r>
            <a:endParaRPr lang="en-US" dirty="0"/>
          </a:p>
        </p:txBody>
      </p:sp>
      <p:sp>
        <p:nvSpPr>
          <p:cNvPr id="4" name="Slide Number Placeholder 3"/>
          <p:cNvSpPr>
            <a:spLocks noGrp="1"/>
          </p:cNvSpPr>
          <p:nvPr>
            <p:ph type="sldNum" sz="quarter" idx="10"/>
          </p:nvPr>
        </p:nvSpPr>
        <p:spPr/>
        <p:txBody>
          <a:bodyPr/>
          <a:lstStyle/>
          <a:p>
            <a:fld id="{AB690687-FE8D-374C-9E15-0905A772FF36}" type="slidenum">
              <a:rPr lang="en-US" smtClean="0"/>
              <a:t>14</a:t>
            </a:fld>
            <a:endParaRPr lang="en-US"/>
          </a:p>
        </p:txBody>
      </p:sp>
    </p:spTree>
    <p:extLst>
      <p:ext uri="{BB962C8B-B14F-4D97-AF65-F5344CB8AC3E}">
        <p14:creationId xmlns:p14="http://schemas.microsoft.com/office/powerpoint/2010/main" val="3725903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a:t>
            </a:r>
            <a:r>
              <a:rPr lang="en-US" baseline="0" dirty="0"/>
              <a:t> Red Spot is </a:t>
            </a:r>
            <a:r>
              <a:rPr lang="en-US" dirty="0"/>
              <a:t>over 400 years old</a:t>
            </a:r>
          </a:p>
          <a:p>
            <a:r>
              <a:rPr lang="en-US" dirty="0"/>
              <a:t>White</a:t>
            </a:r>
            <a:r>
              <a:rPr lang="en-US" baseline="0" dirty="0"/>
              <a:t> and red bands  are two different types clouds (white = zones; red = belts) </a:t>
            </a:r>
          </a:p>
          <a:p>
            <a:r>
              <a:rPr lang="en-US" baseline="0" dirty="0"/>
              <a:t>belts = air moving down; zones = air moving up</a:t>
            </a:r>
          </a:p>
          <a:p>
            <a:r>
              <a:rPr lang="en-US" baseline="0" dirty="0"/>
              <a:t>3 earths would fit inside great red spot </a:t>
            </a:r>
          </a:p>
          <a:p>
            <a:endParaRPr lang="en-CA" baseline="0" dirty="0"/>
          </a:p>
          <a:p>
            <a:r>
              <a:rPr lang="en-US" dirty="0"/>
              <a:t>Bottom</a:t>
            </a:r>
            <a:r>
              <a:rPr lang="en-US" baseline="0" dirty="0"/>
              <a:t> image is a video of great red spot and shows motion of the clouds</a:t>
            </a:r>
            <a:endParaRPr lang="en-US" dirty="0"/>
          </a:p>
        </p:txBody>
      </p:sp>
      <p:sp>
        <p:nvSpPr>
          <p:cNvPr id="4" name="Slide Number Placeholder 3"/>
          <p:cNvSpPr>
            <a:spLocks noGrp="1"/>
          </p:cNvSpPr>
          <p:nvPr>
            <p:ph type="sldNum" sz="quarter" idx="10"/>
          </p:nvPr>
        </p:nvSpPr>
        <p:spPr/>
        <p:txBody>
          <a:bodyPr/>
          <a:lstStyle/>
          <a:p>
            <a:fld id="{AB690687-FE8D-374C-9E15-0905A772FF36}" type="slidenum">
              <a:rPr lang="en-US" smtClean="0"/>
              <a:t>15</a:t>
            </a:fld>
            <a:endParaRPr lang="en-US"/>
          </a:p>
        </p:txBody>
      </p:sp>
    </p:spTree>
    <p:extLst>
      <p:ext uri="{BB962C8B-B14F-4D97-AF65-F5344CB8AC3E}">
        <p14:creationId xmlns:p14="http://schemas.microsoft.com/office/powerpoint/2010/main" val="3165410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a:t>Density is less than that of water, very light</a:t>
            </a:r>
          </a:p>
          <a:p>
            <a:r>
              <a:rPr lang="en-CA" baseline="0" dirty="0"/>
              <a:t>Known for its enormous ring system, which can range </a:t>
            </a:r>
            <a:r>
              <a:rPr lang="en-CA" baseline="0" dirty="0" err="1"/>
              <a:t>upto</a:t>
            </a:r>
            <a:r>
              <a:rPr lang="en-CA" baseline="0" dirty="0"/>
              <a:t> 480000 km from the centre and contains dust and ice. The size of these particles can range from grain of sand to objects as big a skyscraper</a:t>
            </a:r>
          </a:p>
          <a:p>
            <a:r>
              <a:rPr lang="en-US" baseline="0" dirty="0"/>
              <a:t>Just like Jupiter, the clouds and the atmosphere is pretty complex, it also has bands of clouds of different colors (made of different molecules)</a:t>
            </a:r>
          </a:p>
        </p:txBody>
      </p:sp>
      <p:sp>
        <p:nvSpPr>
          <p:cNvPr id="4" name="Slide Number Placeholder 3"/>
          <p:cNvSpPr>
            <a:spLocks noGrp="1"/>
          </p:cNvSpPr>
          <p:nvPr>
            <p:ph type="sldNum" sz="quarter" idx="10"/>
          </p:nvPr>
        </p:nvSpPr>
        <p:spPr/>
        <p:txBody>
          <a:bodyPr/>
          <a:lstStyle/>
          <a:p>
            <a:fld id="{AB690687-FE8D-374C-9E15-0905A772FF36}" type="slidenum">
              <a:rPr lang="en-US" smtClean="0"/>
              <a:t>16</a:t>
            </a:fld>
            <a:endParaRPr lang="en-US"/>
          </a:p>
        </p:txBody>
      </p:sp>
    </p:spTree>
    <p:extLst>
      <p:ext uri="{BB962C8B-B14F-4D97-AF65-F5344CB8AC3E}">
        <p14:creationId xmlns:p14="http://schemas.microsoft.com/office/powerpoint/2010/main" val="2759861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Cassini mission going to end in 2017; crash in Saturn; </a:t>
            </a:r>
            <a:r>
              <a:rPr lang="en-US" i="1" dirty="0"/>
              <a:t>Cassini</a:t>
            </a:r>
            <a:r>
              <a:rPr lang="en-US" dirty="0"/>
              <a:t> orbiter, named for the Italian-French astronomer </a:t>
            </a:r>
            <a:r>
              <a:rPr lang="en-US" dirty="0">
                <a:hlinkClick r:id="rId3" tooltip="Giovanni Domenico Cassini"/>
              </a:rPr>
              <a:t>Giovanni Domenico Cassini</a:t>
            </a:r>
            <a:r>
              <a:rPr lang="en-US" dirty="0"/>
              <a:t>, discoverer of Saturn's ring divisions and four of its satellites; and the ESA-developed </a:t>
            </a:r>
            <a:r>
              <a:rPr lang="en-US" i="1" dirty="0">
                <a:hlinkClick r:id="rId4" tooltip="Huygens (spacecraft)"/>
              </a:rPr>
              <a:t>Huygens</a:t>
            </a:r>
            <a:r>
              <a:rPr lang="en-US" dirty="0">
                <a:hlinkClick r:id="rId4" tooltip="Huygens (spacecraft)"/>
              </a:rPr>
              <a:t> probe</a:t>
            </a:r>
            <a:r>
              <a:rPr lang="en-US" dirty="0"/>
              <a:t>, named for the Dutch astronomer, mathematician and physicist </a:t>
            </a:r>
            <a:r>
              <a:rPr lang="en-US" dirty="0">
                <a:hlinkClick r:id="rId5" tooltip="Christiaan Huygens"/>
              </a:rPr>
              <a:t>Christiaan Huygens</a:t>
            </a:r>
            <a:r>
              <a:rPr lang="en-US" dirty="0"/>
              <a:t>, discoverer of Titan. </a:t>
            </a:r>
          </a:p>
          <a:p>
            <a:r>
              <a:rPr lang="en-CA" dirty="0" err="1"/>
              <a:t>Lancuhe</a:t>
            </a:r>
            <a:r>
              <a:rPr lang="en-CA" baseline="0" dirty="0" err="1"/>
              <a:t>d</a:t>
            </a:r>
            <a:r>
              <a:rPr lang="en-CA" baseline="0" dirty="0"/>
              <a:t> 1997, arrived 2004, has been still going on</a:t>
            </a:r>
            <a:endParaRPr lang="en-US" dirty="0"/>
          </a:p>
        </p:txBody>
      </p:sp>
      <p:sp>
        <p:nvSpPr>
          <p:cNvPr id="4" name="Slide Number Placeholder 3"/>
          <p:cNvSpPr>
            <a:spLocks noGrp="1"/>
          </p:cNvSpPr>
          <p:nvPr>
            <p:ph type="sldNum" sz="quarter" idx="10"/>
          </p:nvPr>
        </p:nvSpPr>
        <p:spPr/>
        <p:txBody>
          <a:bodyPr/>
          <a:lstStyle/>
          <a:p>
            <a:fld id="{579EF831-424D-483E-A1BB-E1E3AC5A5BE9}" type="slidenum">
              <a:rPr lang="en-CA" smtClean="0"/>
              <a:t>17</a:t>
            </a:fld>
            <a:endParaRPr lang="en-CA"/>
          </a:p>
        </p:txBody>
      </p:sp>
    </p:spTree>
    <p:extLst>
      <p:ext uri="{BB962C8B-B14F-4D97-AF65-F5344CB8AC3E}">
        <p14:creationId xmlns:p14="http://schemas.microsoft.com/office/powerpoint/2010/main" val="3518276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tilted axis of rotation– almost 98 </a:t>
            </a:r>
            <a:r>
              <a:rPr lang="en-US" dirty="0" err="1"/>
              <a:t>deg</a:t>
            </a:r>
            <a:r>
              <a:rPr lang="en-US" dirty="0"/>
              <a:t>! Scientists think</a:t>
            </a:r>
            <a:r>
              <a:rPr lang="en-US" baseline="0" dirty="0"/>
              <a:t> it was probably hit by a large object which tilted its axis of rotation</a:t>
            </a:r>
            <a:endParaRPr lang="en-US" dirty="0"/>
          </a:p>
          <a:p>
            <a:r>
              <a:rPr lang="en-CA" dirty="0"/>
              <a:t>Just</a:t>
            </a:r>
            <a:r>
              <a:rPr lang="en-CA" baseline="0" dirty="0"/>
              <a:t> like Jupiter and Saturn, </a:t>
            </a:r>
            <a:r>
              <a:rPr lang="en-CA" dirty="0"/>
              <a:t>Its primary composition of hydrogen</a:t>
            </a:r>
            <a:r>
              <a:rPr lang="en-CA" baseline="0" dirty="0"/>
              <a:t> </a:t>
            </a:r>
            <a:r>
              <a:rPr lang="en-CA" dirty="0"/>
              <a:t>and helium,</a:t>
            </a:r>
            <a:r>
              <a:rPr lang="en-CA" baseline="0" dirty="0"/>
              <a:t> </a:t>
            </a:r>
            <a:r>
              <a:rPr lang="en-CA" dirty="0"/>
              <a:t>but it contains more "ices" such as water, ammonia, and methane, along with traces of other hydrocarbons. </a:t>
            </a:r>
          </a:p>
          <a:p>
            <a:r>
              <a:rPr lang="en-CA" dirty="0"/>
              <a:t>It is the coldest planetary atmosphere in the Solar System, with a minimum temperature of 49 K (−224.2 °C), and has a complex, layered cloud</a:t>
            </a:r>
            <a:r>
              <a:rPr lang="en-CA" baseline="0" dirty="0"/>
              <a:t> </a:t>
            </a:r>
            <a:r>
              <a:rPr lang="en-CA" dirty="0"/>
              <a:t>structure with water thought to make up the lowest clouds and methane the uppermost layer of clouds. </a:t>
            </a:r>
          </a:p>
          <a:p>
            <a:r>
              <a:rPr lang="en-US" baseline="0" dirty="0"/>
              <a:t>Right image-13 rings</a:t>
            </a:r>
          </a:p>
        </p:txBody>
      </p:sp>
      <p:sp>
        <p:nvSpPr>
          <p:cNvPr id="4" name="Slide Number Placeholder 3"/>
          <p:cNvSpPr>
            <a:spLocks noGrp="1"/>
          </p:cNvSpPr>
          <p:nvPr>
            <p:ph type="sldNum" sz="quarter" idx="10"/>
          </p:nvPr>
        </p:nvSpPr>
        <p:spPr/>
        <p:txBody>
          <a:bodyPr/>
          <a:lstStyle/>
          <a:p>
            <a:fld id="{AB690687-FE8D-374C-9E15-0905A772FF36}" type="slidenum">
              <a:rPr lang="en-US" smtClean="0"/>
              <a:t>18</a:t>
            </a:fld>
            <a:endParaRPr lang="en-US"/>
          </a:p>
        </p:txBody>
      </p:sp>
    </p:spTree>
    <p:extLst>
      <p:ext uri="{BB962C8B-B14F-4D97-AF65-F5344CB8AC3E}">
        <p14:creationId xmlns:p14="http://schemas.microsoft.com/office/powerpoint/2010/main" val="558248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year = 164 Earth years</a:t>
            </a:r>
          </a:p>
          <a:p>
            <a:r>
              <a:rPr lang="en-US" dirty="0"/>
              <a:t>Great Dark Spot – similar to Jupiter’s Great Red</a:t>
            </a:r>
            <a:r>
              <a:rPr lang="en-US" baseline="0" dirty="0"/>
              <a:t> Spot– large hurricane raging in its atmosphere. </a:t>
            </a:r>
          </a:p>
          <a:p>
            <a:r>
              <a:rPr lang="en-US" dirty="0"/>
              <a:t>It has active &amp; visible</a:t>
            </a:r>
            <a:r>
              <a:rPr lang="en-US" baseline="0" dirty="0"/>
              <a:t> weather patterns unlike Uranus</a:t>
            </a:r>
          </a:p>
          <a:p>
            <a:r>
              <a:rPr lang="en-CA" dirty="0"/>
              <a:t>Neptune's atmosphere is very similar to that of</a:t>
            </a:r>
            <a:r>
              <a:rPr lang="en-CA" baseline="0" dirty="0"/>
              <a:t> Uranus</a:t>
            </a:r>
            <a:endParaRPr lang="en-US" dirty="0"/>
          </a:p>
        </p:txBody>
      </p:sp>
      <p:sp>
        <p:nvSpPr>
          <p:cNvPr id="4" name="Slide Number Placeholder 3"/>
          <p:cNvSpPr>
            <a:spLocks noGrp="1"/>
          </p:cNvSpPr>
          <p:nvPr>
            <p:ph type="sldNum" sz="quarter" idx="10"/>
          </p:nvPr>
        </p:nvSpPr>
        <p:spPr/>
        <p:txBody>
          <a:bodyPr/>
          <a:lstStyle/>
          <a:p>
            <a:fld id="{AB690687-FE8D-374C-9E15-0905A772FF36}" type="slidenum">
              <a:rPr lang="en-US" smtClean="0"/>
              <a:t>19</a:t>
            </a:fld>
            <a:endParaRPr lang="en-US"/>
          </a:p>
        </p:txBody>
      </p:sp>
    </p:spTree>
    <p:extLst>
      <p:ext uri="{BB962C8B-B14F-4D97-AF65-F5344CB8AC3E}">
        <p14:creationId xmlns:p14="http://schemas.microsoft.com/office/powerpoint/2010/main" val="409996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latin typeface="Arial" pitchFamily="34" charset="0"/>
                <a:cs typeface="Arial" pitchFamily="34" charset="0"/>
              </a:rPr>
              <a:t>Now remember Pluto is no more a planet now! I will tell you why! </a:t>
            </a:r>
          </a:p>
          <a:p>
            <a:r>
              <a:rPr lang="en-CA" dirty="0">
                <a:latin typeface="Arial" pitchFamily="34" charset="0"/>
                <a:cs typeface="Arial" pitchFamily="34" charset="0"/>
              </a:rPr>
              <a:t>Pluto</a:t>
            </a:r>
            <a:r>
              <a:rPr lang="en-CA" baseline="0" dirty="0">
                <a:latin typeface="Arial" pitchFamily="34" charset="0"/>
                <a:cs typeface="Arial" pitchFamily="34" charset="0"/>
              </a:rPr>
              <a:t> is terrestrial and rocky while the planets before it are gaseous, so we don’t expect it to be there! </a:t>
            </a:r>
          </a:p>
          <a:p>
            <a:r>
              <a:rPr lang="en-CA" baseline="0" dirty="0">
                <a:latin typeface="Arial" pitchFamily="34" charset="0"/>
                <a:cs typeface="Arial" pitchFamily="34" charset="0"/>
              </a:rPr>
              <a:t>Its smaller than moon so cant consider it as a planet, which means </a:t>
            </a:r>
            <a:r>
              <a:rPr lang="en-CA" baseline="0" dirty="0" err="1">
                <a:latin typeface="Arial" pitchFamily="34" charset="0"/>
                <a:cs typeface="Arial" pitchFamily="34" charset="0"/>
              </a:rPr>
              <a:t>pluto</a:t>
            </a:r>
            <a:r>
              <a:rPr lang="en-CA" baseline="0" dirty="0">
                <a:latin typeface="Arial" pitchFamily="34" charset="0"/>
                <a:cs typeface="Arial" pitchFamily="34" charset="0"/>
              </a:rPr>
              <a:t> has not cleared it neighbourhood. It also has a moon half its size so some astronomers suggests it might be binary.</a:t>
            </a:r>
          </a:p>
          <a:p>
            <a:endParaRPr lang="en-CA" baseline="0" dirty="0">
              <a:latin typeface="Arial" pitchFamily="34" charset="0"/>
              <a:cs typeface="Arial" pitchFamily="34" charset="0"/>
            </a:endParaRPr>
          </a:p>
          <a:p>
            <a:r>
              <a:rPr lang="en-CA" baseline="0" dirty="0">
                <a:latin typeface="Arial" pitchFamily="34" charset="0"/>
                <a:cs typeface="Arial" pitchFamily="34" charset="0"/>
              </a:rPr>
              <a:t>Also all planets go around the sun in flat plan but as seen in the picture Pluto has rather 17 degree angle with the flat plane. The orbit is bizarre and also very elliptical, you can see it crosses </a:t>
            </a:r>
            <a:r>
              <a:rPr lang="en-CA" baseline="0" dirty="0" err="1">
                <a:latin typeface="Arial" pitchFamily="34" charset="0"/>
                <a:cs typeface="Arial" pitchFamily="34" charset="0"/>
              </a:rPr>
              <a:t>neptune’s</a:t>
            </a:r>
            <a:r>
              <a:rPr lang="en-CA" baseline="0" dirty="0">
                <a:latin typeface="Arial" pitchFamily="34" charset="0"/>
                <a:cs typeface="Arial" pitchFamily="34" charset="0"/>
              </a:rPr>
              <a:t> orbit! </a:t>
            </a:r>
            <a:endParaRPr lang="en-CA" dirty="0">
              <a:latin typeface="Arial" pitchFamily="34" charset="0"/>
              <a:cs typeface="Arial" pitchFamily="34" charset="0"/>
            </a:endParaRPr>
          </a:p>
          <a:p>
            <a:endParaRPr lang="en-CA"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390EEE9-4BE2-413B-BDD2-8C15ABDB2DF8}" type="slidenum">
              <a:rPr lang="en-CA" smtClean="0"/>
              <a:t>20</a:t>
            </a:fld>
            <a:endParaRPr lang="en-CA"/>
          </a:p>
        </p:txBody>
      </p:sp>
    </p:spTree>
    <p:extLst>
      <p:ext uri="{BB962C8B-B14F-4D97-AF65-F5344CB8AC3E}">
        <p14:creationId xmlns:p14="http://schemas.microsoft.com/office/powerpoint/2010/main" val="1693915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2006, International Astronomical Union decided on a definition of a dwarf</a:t>
            </a:r>
            <a:r>
              <a:rPr lang="en-CA" baseline="0" dirty="0"/>
              <a:t> planet, which is Pluto now a part of! </a:t>
            </a:r>
            <a:endParaRPr lang="en-CA" dirty="0"/>
          </a:p>
        </p:txBody>
      </p:sp>
      <p:sp>
        <p:nvSpPr>
          <p:cNvPr id="4" name="Slide Number Placeholder 3"/>
          <p:cNvSpPr>
            <a:spLocks noGrp="1"/>
          </p:cNvSpPr>
          <p:nvPr>
            <p:ph type="sldNum" sz="quarter" idx="10"/>
          </p:nvPr>
        </p:nvSpPr>
        <p:spPr/>
        <p:txBody>
          <a:bodyPr/>
          <a:lstStyle/>
          <a:p>
            <a:fld id="{5390EEE9-4BE2-413B-BDD2-8C15ABDB2DF8}" type="slidenum">
              <a:rPr lang="en-CA" smtClean="0"/>
              <a:t>21</a:t>
            </a:fld>
            <a:endParaRPr lang="en-CA"/>
          </a:p>
        </p:txBody>
      </p:sp>
    </p:spTree>
    <p:extLst>
      <p:ext uri="{BB962C8B-B14F-4D97-AF65-F5344CB8AC3E}">
        <p14:creationId xmlns:p14="http://schemas.microsoft.com/office/powerpoint/2010/main" val="346613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272B0E6-E69B-4D29-8287-4222AAEA299C}" type="slidenum">
              <a:rPr lang="en-US" smtClean="0"/>
              <a:pPr eaLnBrk="1" hangingPunct="1"/>
              <a:t>22</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r>
              <a:rPr lang="en-CA" sz="1200" dirty="0">
                <a:latin typeface="Arial" pitchFamily="34" charset="0"/>
              </a:rPr>
              <a:t>Discovered in 1930.</a:t>
            </a:r>
          </a:p>
          <a:p>
            <a:pPr eaLnBrk="1" hangingPunct="1"/>
            <a:r>
              <a:rPr lang="en-CA" sz="1200" dirty="0">
                <a:latin typeface="Arial" pitchFamily="34" charset="0"/>
              </a:rPr>
              <a:t>Size: 1200 km in radius</a:t>
            </a:r>
          </a:p>
          <a:p>
            <a:pPr eaLnBrk="1" hangingPunct="1"/>
            <a:r>
              <a:rPr lang="en-CA" sz="1200" dirty="0">
                <a:latin typeface="Arial" pitchFamily="34" charset="0"/>
              </a:rPr>
              <a:t>Mean temp:</a:t>
            </a:r>
            <a:r>
              <a:rPr lang="en-CA" sz="1200" baseline="0" dirty="0">
                <a:latin typeface="Arial" pitchFamily="34" charset="0"/>
              </a:rPr>
              <a:t> -230C, very cold</a:t>
            </a:r>
            <a:endParaRPr lang="en-CA" sz="1200" dirty="0">
              <a:latin typeface="Arial" pitchFamily="34" charset="0"/>
            </a:endParaRPr>
          </a:p>
          <a:p>
            <a:pPr eaLnBrk="1" hangingPunct="1"/>
            <a:endParaRPr lang="en-CA" sz="1200" dirty="0">
              <a:latin typeface="Arial" pitchFamily="34" charset="0"/>
            </a:endParaRPr>
          </a:p>
          <a:p>
            <a:pPr eaLnBrk="1" hangingPunct="1"/>
            <a:r>
              <a:rPr lang="en-CA" sz="1200" dirty="0">
                <a:latin typeface="Arial" pitchFamily="34" charset="0"/>
              </a:rPr>
              <a:t>New Horizons (2015)-</a:t>
            </a:r>
            <a:r>
              <a:rPr lang="en-CA" sz="1200" baseline="0" dirty="0">
                <a:latin typeface="Arial" pitchFamily="34" charset="0"/>
              </a:rPr>
              <a:t> launched in 2006 and arrived at Pluto in 2015, now on route to a Kuiper belt object</a:t>
            </a:r>
            <a:endParaRPr lang="en-US" sz="1200" dirty="0">
              <a:latin typeface="Arial" pitchFamily="34" charset="0"/>
            </a:endParaRPr>
          </a:p>
        </p:txBody>
      </p:sp>
    </p:spTree>
    <p:extLst>
      <p:ext uri="{BB962C8B-B14F-4D97-AF65-F5344CB8AC3E}">
        <p14:creationId xmlns:p14="http://schemas.microsoft.com/office/powerpoint/2010/main" val="649668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272B0E6-E69B-4D29-8287-4222AAEA299C}" type="slidenum">
              <a:rPr lang="en-US" smtClean="0"/>
              <a:pPr eaLnBrk="1" hangingPunct="1"/>
              <a:t>23</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r>
              <a:rPr lang="en-CA" sz="1200" b="0" i="0" kern="1200" dirty="0">
                <a:solidFill>
                  <a:schemeClr val="tx1"/>
                </a:solidFill>
                <a:effectLst/>
                <a:latin typeface="+mn-lt"/>
                <a:ea typeface="+mn-ea"/>
                <a:cs typeface="+mn-cs"/>
              </a:rPr>
              <a:t>Pluto's surface is composed of more than 98 percent </a:t>
            </a:r>
            <a:r>
              <a:rPr lang="en-CA" sz="1200" b="0" i="0" u="none" strike="noStrike" kern="1200" dirty="0">
                <a:solidFill>
                  <a:schemeClr val="tx1"/>
                </a:solidFill>
                <a:effectLst/>
                <a:latin typeface="+mn-lt"/>
                <a:ea typeface="+mn-ea"/>
                <a:cs typeface="+mn-cs"/>
              </a:rPr>
              <a:t>nitrogen ice</a:t>
            </a:r>
            <a:r>
              <a:rPr lang="en-CA" sz="1200" b="0" i="0" kern="1200" dirty="0">
                <a:solidFill>
                  <a:schemeClr val="tx1"/>
                </a:solidFill>
                <a:effectLst/>
                <a:latin typeface="+mn-lt"/>
                <a:ea typeface="+mn-ea"/>
                <a:cs typeface="+mn-cs"/>
              </a:rPr>
              <a:t>, with traces of </a:t>
            </a:r>
            <a:r>
              <a:rPr lang="en-CA" sz="1200" b="0" i="0" u="none" strike="noStrike" kern="1200" dirty="0">
                <a:solidFill>
                  <a:schemeClr val="tx1"/>
                </a:solidFill>
                <a:effectLst/>
                <a:latin typeface="+mn-lt"/>
                <a:ea typeface="+mn-ea"/>
                <a:cs typeface="+mn-cs"/>
              </a:rPr>
              <a:t>methane</a:t>
            </a:r>
            <a:r>
              <a:rPr lang="en-CA" sz="1200" b="0" i="0" kern="1200" dirty="0">
                <a:solidFill>
                  <a:schemeClr val="tx1"/>
                </a:solidFill>
                <a:effectLst/>
                <a:latin typeface="+mn-lt"/>
                <a:ea typeface="+mn-ea"/>
                <a:cs typeface="+mn-cs"/>
              </a:rPr>
              <a:t> and </a:t>
            </a:r>
            <a:r>
              <a:rPr lang="en-CA" sz="1200" b="0" i="0" u="none" strike="noStrike" kern="1200" dirty="0">
                <a:solidFill>
                  <a:schemeClr val="tx1"/>
                </a:solidFill>
                <a:effectLst/>
                <a:latin typeface="+mn-lt"/>
                <a:ea typeface="+mn-ea"/>
                <a:cs typeface="+mn-cs"/>
              </a:rPr>
              <a:t>carbon monoxide</a:t>
            </a:r>
            <a:r>
              <a:rPr lang="en-CA" sz="1200" b="0" i="0" kern="1200" dirty="0">
                <a:solidFill>
                  <a:schemeClr val="tx1"/>
                </a:solidFill>
                <a:effectLst/>
                <a:latin typeface="+mn-lt"/>
                <a:ea typeface="+mn-ea"/>
                <a:cs typeface="+mn-cs"/>
              </a:rPr>
              <a:t>. </a:t>
            </a:r>
            <a:r>
              <a:rPr lang="en-CA" sz="1200" b="0" i="0" u="none" strike="noStrike" kern="1200" dirty="0">
                <a:solidFill>
                  <a:schemeClr val="tx1"/>
                </a:solidFill>
                <a:effectLst/>
                <a:latin typeface="+mn-lt"/>
                <a:ea typeface="+mn-ea"/>
                <a:cs typeface="+mn-cs"/>
              </a:rPr>
              <a:t>Nitrogen</a:t>
            </a:r>
            <a:r>
              <a:rPr lang="en-CA" sz="1200" b="0" i="0" kern="1200" dirty="0">
                <a:solidFill>
                  <a:schemeClr val="tx1"/>
                </a:solidFill>
                <a:effectLst/>
                <a:latin typeface="+mn-lt"/>
                <a:ea typeface="+mn-ea"/>
                <a:cs typeface="+mn-cs"/>
              </a:rPr>
              <a:t> and carbon monoxide are most abundant on the anti-Charon face of Pluto (around 180° longitude, where </a:t>
            </a:r>
            <a:r>
              <a:rPr lang="en-CA" sz="1200" b="0" i="0" u="none" strike="noStrike" kern="1200" dirty="0">
                <a:solidFill>
                  <a:schemeClr val="tx1"/>
                </a:solidFill>
                <a:effectLst/>
                <a:latin typeface="+mn-lt"/>
                <a:ea typeface="+mn-ea"/>
                <a:cs typeface="+mn-cs"/>
              </a:rPr>
              <a:t>Tombaugh Region</a:t>
            </a:r>
            <a:r>
              <a:rPr lang="en-CA" sz="1200" b="0" i="0" kern="1200" dirty="0">
                <a:solidFill>
                  <a:schemeClr val="tx1"/>
                </a:solidFill>
                <a:effectLst/>
                <a:latin typeface="+mn-lt"/>
                <a:ea typeface="+mn-ea"/>
                <a:cs typeface="+mn-cs"/>
              </a:rPr>
              <a:t>'s western lobe, </a:t>
            </a:r>
            <a:r>
              <a:rPr lang="en-CA" sz="1200" b="0" i="0" u="none" strike="noStrike" kern="1200" dirty="0">
                <a:solidFill>
                  <a:schemeClr val="tx1"/>
                </a:solidFill>
                <a:effectLst/>
                <a:latin typeface="+mn-lt"/>
                <a:ea typeface="+mn-ea"/>
                <a:cs typeface="+mn-cs"/>
              </a:rPr>
              <a:t>Sputnik </a:t>
            </a:r>
            <a:r>
              <a:rPr lang="en-CA" sz="1200" b="0" i="0" u="none" strike="noStrike" kern="1200" dirty="0" err="1">
                <a:solidFill>
                  <a:schemeClr val="tx1"/>
                </a:solidFill>
                <a:effectLst/>
                <a:latin typeface="+mn-lt"/>
                <a:ea typeface="+mn-ea"/>
                <a:cs typeface="+mn-cs"/>
              </a:rPr>
              <a:t>Planum</a:t>
            </a:r>
            <a:r>
              <a:rPr lang="en-CA" sz="1200" b="0" i="0" kern="1200" dirty="0">
                <a:solidFill>
                  <a:schemeClr val="tx1"/>
                </a:solidFill>
                <a:effectLst/>
                <a:latin typeface="+mn-lt"/>
                <a:ea typeface="+mn-ea"/>
                <a:cs typeface="+mn-cs"/>
              </a:rPr>
              <a:t>, is located), whereas methane is most abundant near 300° east. </a:t>
            </a:r>
          </a:p>
          <a:p>
            <a:pPr eaLnBrk="1" hangingPunct="1"/>
            <a:endParaRPr lang="en-CA" sz="1200" b="0" i="0" u="none" strike="noStrike" kern="1200" dirty="0">
              <a:solidFill>
                <a:schemeClr val="tx1"/>
              </a:solidFill>
              <a:effectLst/>
              <a:latin typeface="+mn-lt"/>
              <a:ea typeface="+mn-ea"/>
              <a:cs typeface="+mn-cs"/>
            </a:endParaRPr>
          </a:p>
          <a:p>
            <a:pPr eaLnBrk="1" hangingPunct="1"/>
            <a:r>
              <a:rPr lang="en-CA" sz="1200" b="0" i="0" u="none" strike="noStrike" kern="1200" dirty="0">
                <a:solidFill>
                  <a:schemeClr val="tx1"/>
                </a:solidFill>
                <a:effectLst/>
                <a:latin typeface="+mn-lt"/>
                <a:ea typeface="+mn-ea"/>
                <a:cs typeface="+mn-cs"/>
              </a:rPr>
              <a:t>Sputnik </a:t>
            </a:r>
            <a:r>
              <a:rPr lang="en-CA" sz="1200" b="0" i="0" u="none" strike="noStrike" kern="1200" dirty="0" err="1">
                <a:solidFill>
                  <a:schemeClr val="tx1"/>
                </a:solidFill>
                <a:effectLst/>
                <a:latin typeface="+mn-lt"/>
                <a:ea typeface="+mn-ea"/>
                <a:cs typeface="+mn-cs"/>
              </a:rPr>
              <a:t>Planum</a:t>
            </a:r>
            <a:r>
              <a:rPr lang="en-CA" sz="1200" b="0" i="0" kern="1200" dirty="0">
                <a:solidFill>
                  <a:schemeClr val="tx1"/>
                </a:solidFill>
                <a:effectLst/>
                <a:latin typeface="+mn-lt"/>
                <a:ea typeface="+mn-ea"/>
                <a:cs typeface="+mn-cs"/>
              </a:rPr>
              <a:t>, the western lobe of the "Heart", is a 1000-km-wide plain of frozen nitrogen and carbon monoxide ices, divided into polygonal cells which are interpreted as </a:t>
            </a:r>
            <a:r>
              <a:rPr lang="en-CA" sz="1200" b="0" i="0" u="none" strike="noStrike" kern="1200" dirty="0">
                <a:solidFill>
                  <a:schemeClr val="tx1"/>
                </a:solidFill>
                <a:effectLst/>
                <a:latin typeface="+mn-lt"/>
                <a:ea typeface="+mn-ea"/>
                <a:cs typeface="+mn-cs"/>
              </a:rPr>
              <a:t>convection cells</a:t>
            </a:r>
            <a:r>
              <a:rPr lang="en-CA" sz="1200" b="0" i="0" kern="1200" dirty="0">
                <a:solidFill>
                  <a:schemeClr val="tx1"/>
                </a:solidFill>
                <a:effectLst/>
                <a:latin typeface="+mn-lt"/>
                <a:ea typeface="+mn-ea"/>
                <a:cs typeface="+mn-cs"/>
              </a:rPr>
              <a:t> that carry floating blocks of water ice crust and </a:t>
            </a:r>
            <a:r>
              <a:rPr lang="en-CA" sz="1200" b="0" i="0" u="none" strike="noStrike" kern="1200" dirty="0">
                <a:solidFill>
                  <a:schemeClr val="tx1"/>
                </a:solidFill>
                <a:effectLst/>
                <a:latin typeface="+mn-lt"/>
                <a:ea typeface="+mn-ea"/>
                <a:cs typeface="+mn-cs"/>
              </a:rPr>
              <a:t>sublimation</a:t>
            </a:r>
            <a:r>
              <a:rPr lang="en-CA" sz="1200" b="0" i="0" kern="1200" dirty="0">
                <a:solidFill>
                  <a:schemeClr val="tx1"/>
                </a:solidFill>
                <a:effectLst/>
                <a:latin typeface="+mn-lt"/>
                <a:ea typeface="+mn-ea"/>
                <a:cs typeface="+mn-cs"/>
              </a:rPr>
              <a:t> pits towards their margins; there are obvious signs of glacial flows both into and out of the plain. It has no craters that were visible to </a:t>
            </a:r>
            <a:r>
              <a:rPr lang="en-CA" sz="1200" b="0" i="1" u="none" strike="noStrike" kern="1200" dirty="0">
                <a:solidFill>
                  <a:schemeClr val="tx1"/>
                </a:solidFill>
                <a:effectLst/>
                <a:latin typeface="+mn-lt"/>
                <a:ea typeface="+mn-ea"/>
                <a:cs typeface="+mn-cs"/>
              </a:rPr>
              <a:t>New Horizons</a:t>
            </a:r>
            <a:r>
              <a:rPr lang="en-CA" sz="1200" b="0" i="0" kern="1200" dirty="0">
                <a:solidFill>
                  <a:schemeClr val="tx1"/>
                </a:solidFill>
                <a:effectLst/>
                <a:latin typeface="+mn-lt"/>
                <a:ea typeface="+mn-ea"/>
                <a:cs typeface="+mn-cs"/>
              </a:rPr>
              <a:t>, indicating that its surface is less than 10 million years old.</a:t>
            </a:r>
            <a:endParaRPr lang="en-US" sz="1200" dirty="0">
              <a:latin typeface="Arial" pitchFamily="34" charset="0"/>
            </a:endParaRPr>
          </a:p>
        </p:txBody>
      </p:sp>
    </p:spTree>
    <p:extLst>
      <p:ext uri="{BB962C8B-B14F-4D97-AF65-F5344CB8AC3E}">
        <p14:creationId xmlns:p14="http://schemas.microsoft.com/office/powerpoint/2010/main" val="3833443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272B0E6-E69B-4D29-8287-4222AAEA299C}" type="slidenum">
              <a:rPr lang="en-US" smtClean="0"/>
              <a:pPr eaLnBrk="1" hangingPunct="1"/>
              <a:t>24</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r>
              <a:rPr lang="en-US" dirty="0">
                <a:latin typeface="Arial" pitchFamily="34" charset="0"/>
              </a:rPr>
              <a:t>Here are the 5 current dwarf planets. Eris, Pluto and Ceres were the original 3, with </a:t>
            </a:r>
            <a:r>
              <a:rPr lang="en-US" dirty="0" err="1">
                <a:latin typeface="Arial" pitchFamily="34" charset="0"/>
              </a:rPr>
              <a:t>Haumea</a:t>
            </a:r>
            <a:r>
              <a:rPr lang="en-US" dirty="0">
                <a:latin typeface="Arial" pitchFamily="34" charset="0"/>
              </a:rPr>
              <a:t> (How-me-ah) and </a:t>
            </a:r>
            <a:r>
              <a:rPr lang="en-US" dirty="0" err="1">
                <a:latin typeface="Arial" pitchFamily="34" charset="0"/>
              </a:rPr>
              <a:t>Makemake</a:t>
            </a:r>
            <a:r>
              <a:rPr lang="en-US" dirty="0">
                <a:latin typeface="Arial" pitchFamily="34" charset="0"/>
              </a:rPr>
              <a:t> (</a:t>
            </a:r>
            <a:r>
              <a:rPr lang="en-US" dirty="0" err="1">
                <a:latin typeface="Arial" pitchFamily="34" charset="0"/>
              </a:rPr>
              <a:t>mach</a:t>
            </a:r>
            <a:r>
              <a:rPr lang="en-US" dirty="0">
                <a:latin typeface="Arial" pitchFamily="34" charset="0"/>
              </a:rPr>
              <a:t>-eh-</a:t>
            </a:r>
            <a:r>
              <a:rPr lang="en-US" dirty="0" err="1">
                <a:latin typeface="Arial" pitchFamily="34" charset="0"/>
              </a:rPr>
              <a:t>mach</a:t>
            </a:r>
            <a:r>
              <a:rPr lang="en-US" dirty="0">
                <a:latin typeface="Arial" pitchFamily="34" charset="0"/>
              </a:rPr>
              <a:t>-eh) being added to the list in 2008.</a:t>
            </a:r>
          </a:p>
          <a:p>
            <a:pPr eaLnBrk="1" hangingPunct="1"/>
            <a:endParaRPr lang="en-US" dirty="0">
              <a:latin typeface="Arial" pitchFamily="34" charset="0"/>
            </a:endParaRPr>
          </a:p>
          <a:p>
            <a:pPr eaLnBrk="1" hangingPunct="1"/>
            <a:r>
              <a:rPr lang="en-CA" dirty="0">
                <a:latin typeface="Arial" pitchFamily="34" charset="0"/>
              </a:rPr>
              <a:t>It is suspected that another 100 or so in the </a:t>
            </a:r>
            <a:r>
              <a:rPr lang="en-CA" dirty="0">
                <a:latin typeface="Arial" pitchFamily="34" charset="0"/>
                <a:hlinkClick r:id="rId3" tooltip="Solar System"/>
              </a:rPr>
              <a:t>Solar System</a:t>
            </a:r>
            <a:r>
              <a:rPr lang="en-CA" dirty="0">
                <a:latin typeface="Arial" pitchFamily="34" charset="0"/>
              </a:rPr>
              <a:t> are dwarf planets. Estimates are that up to 200 dwarf planets may be found when the entire region known as the Kuiper belt is explored, and that the number may exceed 10,000 when objects scattered outside the Kuiper belt are considered.</a:t>
            </a:r>
          </a:p>
          <a:p>
            <a:pPr eaLnBrk="1" hangingPunct="1"/>
            <a:endParaRPr lang="en-CA" dirty="0">
              <a:latin typeface="Arial" pitchFamily="34" charset="0"/>
            </a:endParaRPr>
          </a:p>
          <a:p>
            <a:pPr eaLnBrk="1" hangingPunct="1"/>
            <a:r>
              <a:rPr lang="en-CA" dirty="0">
                <a:latin typeface="Arial" pitchFamily="34" charset="0"/>
              </a:rPr>
              <a:t>Ceres visited by</a:t>
            </a:r>
            <a:r>
              <a:rPr lang="en-CA" baseline="0" dirty="0">
                <a:latin typeface="Arial" pitchFamily="34" charset="0"/>
              </a:rPr>
              <a:t> Dawn Spacecraft in 2015 (dawn </a:t>
            </a:r>
            <a:r>
              <a:rPr lang="en-CA" baseline="0" dirty="0" err="1">
                <a:latin typeface="Arial" pitchFamily="34" charset="0"/>
              </a:rPr>
              <a:t>launchyed</a:t>
            </a:r>
            <a:r>
              <a:rPr lang="en-CA" baseline="0" dirty="0">
                <a:latin typeface="Arial" pitchFamily="34" charset="0"/>
              </a:rPr>
              <a:t> in 2011, to visit asteroids, vesta and </a:t>
            </a:r>
            <a:r>
              <a:rPr lang="en-CA" baseline="0" dirty="0" err="1">
                <a:latin typeface="Arial" pitchFamily="34" charset="0"/>
              </a:rPr>
              <a:t>ceres</a:t>
            </a:r>
            <a:r>
              <a:rPr lang="en-CA" baseline="0" dirty="0">
                <a:latin typeface="Arial" pitchFamily="34" charset="0"/>
              </a:rPr>
              <a:t>)</a:t>
            </a:r>
            <a:endParaRPr lang="en-US" dirty="0">
              <a:latin typeface="Arial" pitchFamily="34" charset="0"/>
            </a:endParaRPr>
          </a:p>
        </p:txBody>
      </p:sp>
    </p:spTree>
    <p:extLst>
      <p:ext uri="{BB962C8B-B14F-4D97-AF65-F5344CB8AC3E}">
        <p14:creationId xmlns:p14="http://schemas.microsoft.com/office/powerpoint/2010/main" val="29508267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FFA5DBD-AA7A-44DD-9F84-4B8C90F8FA8F}" type="slidenum">
              <a:rPr lang="en-US" smtClean="0"/>
              <a:pPr eaLnBrk="1" hangingPunct="1"/>
              <a:t>25</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r>
              <a:rPr lang="en-US" dirty="0">
                <a:latin typeface="Arial" pitchFamily="34" charset="0"/>
              </a:rPr>
              <a:t>Dwarf planets can also have moons.  Here are the three dwarf planets and their moons. </a:t>
            </a:r>
          </a:p>
        </p:txBody>
      </p:sp>
    </p:spTree>
    <p:extLst>
      <p:ext uri="{BB962C8B-B14F-4D97-AF65-F5344CB8AC3E}">
        <p14:creationId xmlns:p14="http://schemas.microsoft.com/office/powerpoint/2010/main" val="2437146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50" dirty="0"/>
              <a:t>Ganymede is bigger than Mercury.</a:t>
            </a:r>
          </a:p>
        </p:txBody>
      </p:sp>
      <p:sp>
        <p:nvSpPr>
          <p:cNvPr id="4" name="Slide Number Placeholder 3"/>
          <p:cNvSpPr>
            <a:spLocks noGrp="1"/>
          </p:cNvSpPr>
          <p:nvPr>
            <p:ph type="sldNum" sz="quarter" idx="10"/>
          </p:nvPr>
        </p:nvSpPr>
        <p:spPr/>
        <p:txBody>
          <a:bodyPr/>
          <a:lstStyle/>
          <a:p>
            <a:fld id="{5390EEE9-4BE2-413B-BDD2-8C15ABDB2DF8}" type="slidenum">
              <a:rPr lang="en-CA" smtClean="0"/>
              <a:t>26</a:t>
            </a:fld>
            <a:endParaRPr lang="en-CA"/>
          </a:p>
        </p:txBody>
      </p:sp>
    </p:spTree>
    <p:extLst>
      <p:ext uri="{BB962C8B-B14F-4D97-AF65-F5344CB8AC3E}">
        <p14:creationId xmlns:p14="http://schemas.microsoft.com/office/powerpoint/2010/main" val="9416656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Titan (Saturn) is the second largest moon of Solar System. Here only some of the moons are listed for gas giants</a:t>
            </a:r>
          </a:p>
          <a:p>
            <a:endParaRPr lang="en-CA" dirty="0"/>
          </a:p>
          <a:p>
            <a:r>
              <a:rPr lang="en-CA" dirty="0"/>
              <a:t>Q for students: why do</a:t>
            </a:r>
            <a:r>
              <a:rPr lang="en-CA" baseline="0" dirty="0"/>
              <a:t> you</a:t>
            </a:r>
            <a:r>
              <a:rPr lang="en-CA" dirty="0"/>
              <a:t> think Venus and Mercury</a:t>
            </a:r>
            <a:r>
              <a:rPr lang="en-CA" baseline="0" dirty="0"/>
              <a:t> do not have any moons?</a:t>
            </a:r>
          </a:p>
          <a:p>
            <a:r>
              <a:rPr lang="en-CA" baseline="0" dirty="0"/>
              <a:t>A: its lose to the sun, smaller bodies generally get attracted to Sun’s high gravity and fall into the sun</a:t>
            </a:r>
            <a:endParaRPr lang="en-CA" dirty="0"/>
          </a:p>
          <a:p>
            <a:endParaRPr lang="en-CA" dirty="0"/>
          </a:p>
        </p:txBody>
      </p:sp>
      <p:sp>
        <p:nvSpPr>
          <p:cNvPr id="4" name="Slide Number Placeholder 3"/>
          <p:cNvSpPr>
            <a:spLocks noGrp="1"/>
          </p:cNvSpPr>
          <p:nvPr>
            <p:ph type="sldNum" sz="quarter" idx="10"/>
          </p:nvPr>
        </p:nvSpPr>
        <p:spPr/>
        <p:txBody>
          <a:bodyPr/>
          <a:lstStyle/>
          <a:p>
            <a:fld id="{5390EEE9-4BE2-413B-BDD2-8C15ABDB2DF8}" type="slidenum">
              <a:rPr lang="en-CA" smtClean="0"/>
              <a:t>27</a:t>
            </a:fld>
            <a:endParaRPr lang="en-CA"/>
          </a:p>
        </p:txBody>
      </p:sp>
    </p:spTree>
    <p:extLst>
      <p:ext uri="{BB962C8B-B14F-4D97-AF65-F5344CB8AC3E}">
        <p14:creationId xmlns:p14="http://schemas.microsoft.com/office/powerpoint/2010/main" val="405814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Tidally locked i.e. we see the same side (nearside) of the moon all the time.</a:t>
            </a:r>
          </a:p>
          <a:p>
            <a:r>
              <a:rPr lang="en-CA" dirty="0"/>
              <a:t>No magnetic field and</a:t>
            </a:r>
            <a:r>
              <a:rPr lang="en-CA" baseline="0" dirty="0"/>
              <a:t> </a:t>
            </a:r>
            <a:r>
              <a:rPr lang="en-CA" dirty="0"/>
              <a:t>No atmosphere- very dangerous place for</a:t>
            </a:r>
            <a:r>
              <a:rPr lang="en-CA" baseline="0" dirty="0"/>
              <a:t> humans since there is no shielding from sun’s intense radiation</a:t>
            </a:r>
          </a:p>
          <a:p>
            <a:r>
              <a:rPr lang="en-CA" baseline="0" dirty="0"/>
              <a:t>Surface is </a:t>
            </a:r>
            <a:r>
              <a:rPr lang="en-CA" baseline="0" dirty="0" err="1"/>
              <a:t>potmarked</a:t>
            </a:r>
            <a:r>
              <a:rPr lang="en-CA" baseline="0" dirty="0"/>
              <a:t> with thousands and thousands of craters. On the nearside, the dark areas are volcanic lava flow (basaltic in nature)</a:t>
            </a:r>
            <a:endParaRPr lang="en-CA" dirty="0"/>
          </a:p>
          <a:p>
            <a:r>
              <a:rPr lang="en-CA" dirty="0"/>
              <a:t>Tons of </a:t>
            </a:r>
            <a:r>
              <a:rPr lang="en-CA" dirty="0" err="1"/>
              <a:t>spacecrafts</a:t>
            </a:r>
            <a:r>
              <a:rPr lang="en-CA" dirty="0"/>
              <a:t>, landers</a:t>
            </a:r>
            <a:r>
              <a:rPr lang="en-CA" baseline="0" dirty="0"/>
              <a:t> and Apollo programs</a:t>
            </a:r>
          </a:p>
          <a:p>
            <a:endParaRPr lang="en-US" dirty="0"/>
          </a:p>
        </p:txBody>
      </p:sp>
      <p:sp>
        <p:nvSpPr>
          <p:cNvPr id="4" name="Slide Number Placeholder 3"/>
          <p:cNvSpPr>
            <a:spLocks noGrp="1"/>
          </p:cNvSpPr>
          <p:nvPr>
            <p:ph type="sldNum" sz="quarter" idx="10"/>
          </p:nvPr>
        </p:nvSpPr>
        <p:spPr/>
        <p:txBody>
          <a:bodyPr/>
          <a:lstStyle/>
          <a:p>
            <a:fld id="{579EF831-424D-483E-A1BB-E1E3AC5A5BE9}" type="slidenum">
              <a:rPr lang="en-CA" smtClean="0"/>
              <a:t>28</a:t>
            </a:fld>
            <a:endParaRPr lang="en-CA"/>
          </a:p>
        </p:txBody>
      </p:sp>
    </p:spTree>
    <p:extLst>
      <p:ext uri="{BB962C8B-B14F-4D97-AF65-F5344CB8AC3E}">
        <p14:creationId xmlns:p14="http://schemas.microsoft.com/office/powerpoint/2010/main" val="22785294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900" dirty="0"/>
              <a:t>Galileo</a:t>
            </a:r>
            <a:r>
              <a:rPr lang="en-CA" sz="900" baseline="0" dirty="0"/>
              <a:t> discovered these 4 moons in January 1610. </a:t>
            </a:r>
          </a:p>
          <a:p>
            <a:endParaRPr lang="en-CA" sz="900" baseline="0" dirty="0"/>
          </a:p>
          <a:p>
            <a:r>
              <a:rPr lang="en-CA" sz="900" baseline="0" dirty="0"/>
              <a:t>Io is the most inner moon and the most geologically active body in the solar system. The dots here are volcanic mountains, some of which are larger than Mount Everest. It has more than 400 active volcanos.  </a:t>
            </a:r>
          </a:p>
          <a:p>
            <a:endParaRPr lang="en-CA" sz="900" baseline="0" dirty="0"/>
          </a:p>
          <a:p>
            <a:r>
              <a:rPr lang="en-CA" sz="900" baseline="0" dirty="0"/>
              <a:t>Europa is second of the 4 moons. Water Ice covers the moon in 100km thick sheet. Since it has very less craters aka smoothed, it looks like the surface is geologically young as the surface has been recycled. It may have life in the liquid water under the thick surface.</a:t>
            </a:r>
          </a:p>
          <a:p>
            <a:endParaRPr lang="en-CA" sz="900" baseline="0" dirty="0"/>
          </a:p>
          <a:p>
            <a:r>
              <a:rPr lang="en-CA" sz="900" baseline="0" dirty="0"/>
              <a:t>Ganymede is the largest moon of Solar System (bigger than Mercury). It is the only moon known to have Magnetic Field.</a:t>
            </a:r>
          </a:p>
          <a:p>
            <a:endParaRPr lang="en-CA" sz="900" baseline="0" dirty="0"/>
          </a:p>
          <a:p>
            <a:r>
              <a:rPr lang="en-CA" sz="900" baseline="0" dirty="0"/>
              <a:t>Calisto: It has a very thin atmosphere composed of CO2. It might have liquid water under the surface. Since this moon is heavily cratered we can say that the surface is old and geologically dead.</a:t>
            </a:r>
            <a:endParaRPr lang="en-CA" sz="900" dirty="0"/>
          </a:p>
        </p:txBody>
      </p:sp>
      <p:sp>
        <p:nvSpPr>
          <p:cNvPr id="4" name="Slide Number Placeholder 3"/>
          <p:cNvSpPr>
            <a:spLocks noGrp="1"/>
          </p:cNvSpPr>
          <p:nvPr>
            <p:ph type="sldNum" sz="quarter" idx="10"/>
          </p:nvPr>
        </p:nvSpPr>
        <p:spPr/>
        <p:txBody>
          <a:bodyPr/>
          <a:lstStyle/>
          <a:p>
            <a:fld id="{5390EEE9-4BE2-413B-BDD2-8C15ABDB2DF8}" type="slidenum">
              <a:rPr lang="en-CA" smtClean="0"/>
              <a:t>29</a:t>
            </a:fld>
            <a:endParaRPr lang="en-CA"/>
          </a:p>
        </p:txBody>
      </p:sp>
    </p:spTree>
    <p:extLst>
      <p:ext uri="{BB962C8B-B14F-4D97-AF65-F5344CB8AC3E}">
        <p14:creationId xmlns:p14="http://schemas.microsoft.com/office/powerpoint/2010/main" val="39970488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aseline="0" dirty="0"/>
              <a:t>Titan is the only known solar system body (other than Earth) to have surface liquid (aka lakes). Mainly composed of Water Ice and Rocky material. It has clouds and dense atmosphere is made of mainly nitrogen; with minor components of methane and ethane. </a:t>
            </a:r>
          </a:p>
          <a:p>
            <a:r>
              <a:rPr lang="en-CA" sz="1000" baseline="0" dirty="0"/>
              <a:t>In January 2005, the Huygens probe landed on Titan. </a:t>
            </a:r>
          </a:p>
        </p:txBody>
      </p:sp>
      <p:sp>
        <p:nvSpPr>
          <p:cNvPr id="4" name="Slide Number Placeholder 3"/>
          <p:cNvSpPr>
            <a:spLocks noGrp="1"/>
          </p:cNvSpPr>
          <p:nvPr>
            <p:ph type="sldNum" sz="quarter" idx="10"/>
          </p:nvPr>
        </p:nvSpPr>
        <p:spPr/>
        <p:txBody>
          <a:bodyPr/>
          <a:lstStyle/>
          <a:p>
            <a:fld id="{5390EEE9-4BE2-413B-BDD2-8C15ABDB2DF8}" type="slidenum">
              <a:rPr lang="en-CA" smtClean="0"/>
              <a:t>30</a:t>
            </a:fld>
            <a:endParaRPr lang="en-CA"/>
          </a:p>
        </p:txBody>
      </p:sp>
    </p:spTree>
    <p:extLst>
      <p:ext uri="{BB962C8B-B14F-4D97-AF65-F5344CB8AC3E}">
        <p14:creationId xmlns:p14="http://schemas.microsoft.com/office/powerpoint/2010/main" val="18656369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aseline="0" dirty="0">
                <a:latin typeface="Arial" pitchFamily="34" charset="0"/>
                <a:cs typeface="Arial" pitchFamily="34" charset="0"/>
              </a:rPr>
              <a:t>Enceladus: is also geologically active body. 2</a:t>
            </a:r>
            <a:r>
              <a:rPr lang="en-CA" sz="1000" baseline="30000" dirty="0">
                <a:latin typeface="Arial" pitchFamily="34" charset="0"/>
                <a:cs typeface="Arial" pitchFamily="34" charset="0"/>
              </a:rPr>
              <a:t>nd</a:t>
            </a:r>
            <a:r>
              <a:rPr lang="en-CA" sz="1000" baseline="0" dirty="0">
                <a:latin typeface="Arial" pitchFamily="34" charset="0"/>
                <a:cs typeface="Arial" pitchFamily="34" charset="0"/>
              </a:rPr>
              <a:t> largest moon of Saturn. On the right, you can see water rich plume gushing out of the body. This is overshoot of the mix of hydrocarbons such as propane, ethane and acetylene</a:t>
            </a:r>
          </a:p>
          <a:p>
            <a:endParaRPr lang="en-CA" sz="1000" baseline="0" dirty="0">
              <a:latin typeface="Arial" pitchFamily="34" charset="0"/>
              <a:cs typeface="Arial" pitchFamily="34" charset="0"/>
            </a:endParaRPr>
          </a:p>
          <a:p>
            <a:r>
              <a:rPr lang="en-CA" sz="1000" baseline="0" dirty="0">
                <a:latin typeface="Arial" pitchFamily="34" charset="0"/>
                <a:cs typeface="Arial" pitchFamily="34" charset="0"/>
              </a:rPr>
              <a:t>Potential for life in the huge liquid ocean underneath the thin sheet of ice. </a:t>
            </a:r>
          </a:p>
        </p:txBody>
      </p:sp>
      <p:sp>
        <p:nvSpPr>
          <p:cNvPr id="4" name="Slide Number Placeholder 3"/>
          <p:cNvSpPr>
            <a:spLocks noGrp="1"/>
          </p:cNvSpPr>
          <p:nvPr>
            <p:ph type="sldNum" sz="quarter" idx="10"/>
          </p:nvPr>
        </p:nvSpPr>
        <p:spPr/>
        <p:txBody>
          <a:bodyPr/>
          <a:lstStyle/>
          <a:p>
            <a:fld id="{5390EEE9-4BE2-413B-BDD2-8C15ABDB2DF8}" type="slidenum">
              <a:rPr lang="en-CA" smtClean="0"/>
              <a:t>31</a:t>
            </a:fld>
            <a:endParaRPr lang="en-CA"/>
          </a:p>
        </p:txBody>
      </p:sp>
    </p:spTree>
    <p:extLst>
      <p:ext uri="{BB962C8B-B14F-4D97-AF65-F5344CB8AC3E}">
        <p14:creationId xmlns:p14="http://schemas.microsoft.com/office/powerpoint/2010/main" val="30727238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Very</a:t>
            </a:r>
            <a:r>
              <a:rPr lang="en-CA" baseline="0" dirty="0"/>
              <a:t> interesting to study, </a:t>
            </a:r>
            <a:r>
              <a:rPr lang="en-CA" baseline="0" dirty="0" err="1"/>
              <a:t>infact</a:t>
            </a:r>
            <a:r>
              <a:rPr lang="en-CA" baseline="0" dirty="0"/>
              <a:t> we have a Meteor physics group here at Western who study meteors </a:t>
            </a:r>
            <a:r>
              <a:rPr lang="en-CA" baseline="0" dirty="0">
                <a:sym typeface="Wingdings" pitchFamily="2" charset="2"/>
              </a:rPr>
              <a:t></a:t>
            </a:r>
            <a:endParaRPr lang="en-CA" dirty="0"/>
          </a:p>
        </p:txBody>
      </p:sp>
      <p:sp>
        <p:nvSpPr>
          <p:cNvPr id="4" name="Slide Number Placeholder 3"/>
          <p:cNvSpPr>
            <a:spLocks noGrp="1"/>
          </p:cNvSpPr>
          <p:nvPr>
            <p:ph type="sldNum" sz="quarter" idx="10"/>
          </p:nvPr>
        </p:nvSpPr>
        <p:spPr/>
        <p:txBody>
          <a:bodyPr/>
          <a:lstStyle/>
          <a:p>
            <a:fld id="{5390EEE9-4BE2-413B-BDD2-8C15ABDB2DF8}" type="slidenum">
              <a:rPr lang="en-CA" smtClean="0"/>
              <a:t>32</a:t>
            </a:fld>
            <a:endParaRPr lang="en-CA"/>
          </a:p>
        </p:txBody>
      </p:sp>
    </p:spTree>
    <p:extLst>
      <p:ext uri="{BB962C8B-B14F-4D97-AF65-F5344CB8AC3E}">
        <p14:creationId xmlns:p14="http://schemas.microsoft.com/office/powerpoint/2010/main" val="10559388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Asteroids are millions and millions of </a:t>
            </a:r>
            <a:r>
              <a:rPr lang="en-CA" dirty="0" err="1"/>
              <a:t>planetesimal</a:t>
            </a:r>
            <a:r>
              <a:rPr lang="en-CA" dirty="0"/>
              <a:t> that never grew large enough to become planets</a:t>
            </a:r>
          </a:p>
        </p:txBody>
      </p:sp>
      <p:sp>
        <p:nvSpPr>
          <p:cNvPr id="4" name="Slide Number Placeholder 3"/>
          <p:cNvSpPr>
            <a:spLocks noGrp="1"/>
          </p:cNvSpPr>
          <p:nvPr>
            <p:ph type="sldNum" sz="quarter" idx="10"/>
          </p:nvPr>
        </p:nvSpPr>
        <p:spPr/>
        <p:txBody>
          <a:bodyPr/>
          <a:lstStyle/>
          <a:p>
            <a:fld id="{5390EEE9-4BE2-413B-BDD2-8C15ABDB2DF8}" type="slidenum">
              <a:rPr lang="en-CA" smtClean="0"/>
              <a:t>33</a:t>
            </a:fld>
            <a:endParaRPr lang="en-CA"/>
          </a:p>
        </p:txBody>
      </p:sp>
    </p:spTree>
    <p:extLst>
      <p:ext uri="{BB962C8B-B14F-4D97-AF65-F5344CB8AC3E}">
        <p14:creationId xmlns:p14="http://schemas.microsoft.com/office/powerpoint/2010/main" val="5857347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Trojan asteroids are a population that share an orbit with a larger planet or moon, but do not collide with it because they orbit in one of the two areas that lie 60° ahead of and behind the larger body.</a:t>
            </a:r>
          </a:p>
          <a:p>
            <a:r>
              <a:rPr lang="en-CA" sz="1200" b="0" i="0" kern="1200" dirty="0">
                <a:solidFill>
                  <a:schemeClr val="tx1"/>
                </a:solidFill>
                <a:effectLst/>
                <a:latin typeface="+mn-lt"/>
                <a:ea typeface="+mn-ea"/>
                <a:cs typeface="+mn-cs"/>
              </a:rPr>
              <a:t>Jupiter has lots of</a:t>
            </a:r>
            <a:r>
              <a:rPr lang="en-CA" sz="1200" b="0" i="0" kern="1200" baseline="0" dirty="0">
                <a:solidFill>
                  <a:schemeClr val="tx1"/>
                </a:solidFill>
                <a:effectLst/>
                <a:latin typeface="+mn-lt"/>
                <a:ea typeface="+mn-ea"/>
                <a:cs typeface="+mn-cs"/>
              </a:rPr>
              <a:t> Trojans, Mars has couple and Earth has also 1 known Trojan asteroid (Our own Dr. Paul </a:t>
            </a:r>
            <a:r>
              <a:rPr lang="en-CA" sz="1200" b="0" i="0" kern="1200" baseline="0" dirty="0" err="1">
                <a:solidFill>
                  <a:schemeClr val="tx1"/>
                </a:solidFill>
                <a:effectLst/>
                <a:latin typeface="+mn-lt"/>
                <a:ea typeface="+mn-ea"/>
                <a:cs typeface="+mn-cs"/>
              </a:rPr>
              <a:t>Weigert</a:t>
            </a:r>
            <a:r>
              <a:rPr lang="en-CA" sz="1200" b="0" i="0" kern="1200" baseline="0" dirty="0">
                <a:solidFill>
                  <a:schemeClr val="tx1"/>
                </a:solidFill>
                <a:effectLst/>
                <a:latin typeface="+mn-lt"/>
                <a:ea typeface="+mn-ea"/>
                <a:cs typeface="+mn-cs"/>
              </a:rPr>
              <a:t> was part of the team that discovered this asteroid in 2011).</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t>But asteroids can also come into the inner solar system and can come close to earth.  Those that come close to us are called Near Earth Asteroids.  There are three groups.  The Amours which are just outside the Earth’s orbit.  The </a:t>
            </a:r>
            <a:r>
              <a:rPr lang="en-US" altLang="en-US" dirty="0" err="1"/>
              <a:t>Atens</a:t>
            </a:r>
            <a:r>
              <a:rPr lang="en-US" altLang="en-US" dirty="0"/>
              <a:t> which are mostly inside the Earth’s orbit, and the Apollos which cross the Earth’s orbit.   If any of these objects are going to hit Earth it would most likely be an Apollo asteroid. </a:t>
            </a:r>
          </a:p>
          <a:p>
            <a:endParaRPr lang="en-CA" sz="1200" b="0" i="0" kern="1200" dirty="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5390EEE9-4BE2-413B-BDD2-8C15ABDB2DF8}" type="slidenum">
              <a:rPr lang="en-CA" smtClean="0"/>
              <a:t>34</a:t>
            </a:fld>
            <a:endParaRPr lang="en-CA"/>
          </a:p>
        </p:txBody>
      </p:sp>
    </p:spTree>
    <p:extLst>
      <p:ext uri="{BB962C8B-B14F-4D97-AF65-F5344CB8AC3E}">
        <p14:creationId xmlns:p14="http://schemas.microsoft.com/office/powerpoint/2010/main" val="38150699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Trojan asteroids are a population that share an orbit with a larger planet or moon, but do not collide with it because they orbit in one of the two areas that lie 60° ahead of and behind the larger body.</a:t>
            </a:r>
          </a:p>
          <a:p>
            <a:r>
              <a:rPr lang="en-CA" sz="1200" b="0" i="0" kern="1200" dirty="0">
                <a:solidFill>
                  <a:schemeClr val="tx1"/>
                </a:solidFill>
                <a:effectLst/>
                <a:latin typeface="+mn-lt"/>
                <a:ea typeface="+mn-ea"/>
                <a:cs typeface="+mn-cs"/>
              </a:rPr>
              <a:t>Jupiter has lots of</a:t>
            </a:r>
            <a:r>
              <a:rPr lang="en-CA" sz="1200" b="0" i="0" kern="1200" baseline="0" dirty="0">
                <a:solidFill>
                  <a:schemeClr val="tx1"/>
                </a:solidFill>
                <a:effectLst/>
                <a:latin typeface="+mn-lt"/>
                <a:ea typeface="+mn-ea"/>
                <a:cs typeface="+mn-cs"/>
              </a:rPr>
              <a:t> Trojans, Mars has couple and Earth has also 1 known Trojan asteroid (Our own Dr. Paul </a:t>
            </a:r>
            <a:r>
              <a:rPr lang="en-CA" sz="1200" b="0" i="0" kern="1200" baseline="0" dirty="0" err="1">
                <a:solidFill>
                  <a:schemeClr val="tx1"/>
                </a:solidFill>
                <a:effectLst/>
                <a:latin typeface="+mn-lt"/>
                <a:ea typeface="+mn-ea"/>
                <a:cs typeface="+mn-cs"/>
              </a:rPr>
              <a:t>Weigert</a:t>
            </a:r>
            <a:r>
              <a:rPr lang="en-CA" sz="1200" b="0" i="0" kern="1200" baseline="0" dirty="0">
                <a:solidFill>
                  <a:schemeClr val="tx1"/>
                </a:solidFill>
                <a:effectLst/>
                <a:latin typeface="+mn-lt"/>
                <a:ea typeface="+mn-ea"/>
                <a:cs typeface="+mn-cs"/>
              </a:rPr>
              <a:t> was part of the team that discovered this asteroid in 2011).</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t>But asteroids can also come into the inner solar system and can come close to earth.  Those that come close to us are called Near Earth Asteroids.  There are three groups.  The Amours which are just outside the Earth’s orbit.  The </a:t>
            </a:r>
            <a:r>
              <a:rPr lang="en-US" altLang="en-US" dirty="0" err="1"/>
              <a:t>Atens</a:t>
            </a:r>
            <a:r>
              <a:rPr lang="en-US" altLang="en-US" dirty="0"/>
              <a:t> which are mostly inside the Earth’s orbit, and the Apollos which cross the Earth’s orbit.   If any of these objects are going to hit Earth it would most likely be an Apollo asteroid. </a:t>
            </a:r>
          </a:p>
          <a:p>
            <a:endParaRPr lang="en-CA" sz="1200" b="0" i="0" kern="1200" dirty="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5390EEE9-4BE2-413B-BDD2-8C15ABDB2DF8}" type="slidenum">
              <a:rPr lang="en-CA" smtClean="0"/>
              <a:t>35</a:t>
            </a:fld>
            <a:endParaRPr lang="en-CA"/>
          </a:p>
        </p:txBody>
      </p:sp>
    </p:spTree>
    <p:extLst>
      <p:ext uri="{BB962C8B-B14F-4D97-AF65-F5344CB8AC3E}">
        <p14:creationId xmlns:p14="http://schemas.microsoft.com/office/powerpoint/2010/main" val="2207299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CA" baseline="0" dirty="0"/>
              <a:t>Kuiper Belt- </a:t>
            </a:r>
            <a:r>
              <a:rPr lang="en-CA" sz="2400" dirty="0"/>
              <a:t>Origin of Short-period comets;</a:t>
            </a:r>
            <a:r>
              <a:rPr lang="en-CA" sz="2400" baseline="0" dirty="0"/>
              <a:t> </a:t>
            </a:r>
            <a:r>
              <a:rPr lang="en-CA" sz="2400" dirty="0"/>
              <a:t>Found between 30- 50 AU from the Sun.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err="1"/>
              <a:t>Oort</a:t>
            </a:r>
            <a:r>
              <a:rPr lang="en-CA" dirty="0"/>
              <a:t> cloud- </a:t>
            </a:r>
            <a:r>
              <a:rPr lang="en-CA" sz="1200" dirty="0"/>
              <a:t>Roughly up to ~50,000 AU. Origin of Long Period and Halley type comets.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Objects contains mainly water, ammonia and methane.</a:t>
            </a:r>
          </a:p>
          <a:p>
            <a:endParaRPr lang="en-CA" dirty="0"/>
          </a:p>
        </p:txBody>
      </p:sp>
      <p:sp>
        <p:nvSpPr>
          <p:cNvPr id="4" name="Slide Number Placeholder 3"/>
          <p:cNvSpPr>
            <a:spLocks noGrp="1"/>
          </p:cNvSpPr>
          <p:nvPr>
            <p:ph type="sldNum" sz="quarter" idx="10"/>
          </p:nvPr>
        </p:nvSpPr>
        <p:spPr/>
        <p:txBody>
          <a:bodyPr/>
          <a:lstStyle/>
          <a:p>
            <a:fld id="{5390EEE9-4BE2-413B-BDD2-8C15ABDB2DF8}" type="slidenum">
              <a:rPr lang="en-CA" smtClean="0"/>
              <a:t>36</a:t>
            </a:fld>
            <a:endParaRPr lang="en-CA"/>
          </a:p>
        </p:txBody>
      </p:sp>
    </p:spTree>
    <p:extLst>
      <p:ext uri="{BB962C8B-B14F-4D97-AF65-F5344CB8AC3E}">
        <p14:creationId xmlns:p14="http://schemas.microsoft.com/office/powerpoint/2010/main" val="5603663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Comet orbits range from a few years to hundreds of thousands of years.</a:t>
            </a:r>
          </a:p>
          <a:p>
            <a:r>
              <a:rPr lang="en-CA" sz="1200" dirty="0"/>
              <a:t>Comet nuclei range from a few hundred meters to tens of kilometers, composed of rock, dust, water ice and frozen gases. </a:t>
            </a:r>
          </a:p>
          <a:p>
            <a:endParaRPr lang="en-CA" sz="1200" dirty="0"/>
          </a:p>
          <a:p>
            <a:r>
              <a:rPr lang="en-CA" dirty="0"/>
              <a:t>Gas Tail- points directly away from the sun.</a:t>
            </a:r>
          </a:p>
          <a:p>
            <a:r>
              <a:rPr lang="en-CA" dirty="0"/>
              <a:t>Dust</a:t>
            </a:r>
            <a:r>
              <a:rPr lang="en-CA" baseline="0" dirty="0"/>
              <a:t> Tail- often called </a:t>
            </a:r>
            <a:r>
              <a:rPr lang="en-CA" baseline="0" dirty="0" err="1"/>
              <a:t>ani</a:t>
            </a:r>
            <a:r>
              <a:rPr lang="en-CA" baseline="0" dirty="0"/>
              <a:t>-tail because its curved.</a:t>
            </a:r>
            <a:endParaRPr lang="en-CA" dirty="0"/>
          </a:p>
          <a:p>
            <a:endParaRPr lang="en-CA" sz="1200" dirty="0"/>
          </a:p>
          <a:p>
            <a:endParaRPr lang="en-US" dirty="0"/>
          </a:p>
        </p:txBody>
      </p:sp>
      <p:sp>
        <p:nvSpPr>
          <p:cNvPr id="4" name="Slide Number Placeholder 3"/>
          <p:cNvSpPr>
            <a:spLocks noGrp="1"/>
          </p:cNvSpPr>
          <p:nvPr>
            <p:ph type="sldNum" sz="quarter" idx="10"/>
          </p:nvPr>
        </p:nvSpPr>
        <p:spPr/>
        <p:txBody>
          <a:bodyPr/>
          <a:lstStyle/>
          <a:p>
            <a:fld id="{579EF831-424D-483E-A1BB-E1E3AC5A5BE9}" type="slidenum">
              <a:rPr lang="en-CA" smtClean="0"/>
              <a:t>37</a:t>
            </a:fld>
            <a:endParaRPr lang="en-CA"/>
          </a:p>
        </p:txBody>
      </p:sp>
    </p:spTree>
    <p:extLst>
      <p:ext uri="{BB962C8B-B14F-4D97-AF65-F5344CB8AC3E}">
        <p14:creationId xmlns:p14="http://schemas.microsoft.com/office/powerpoint/2010/main" val="10535353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Recap!</a:t>
            </a:r>
          </a:p>
        </p:txBody>
      </p:sp>
      <p:sp>
        <p:nvSpPr>
          <p:cNvPr id="4" name="Slide Number Placeholder 3"/>
          <p:cNvSpPr>
            <a:spLocks noGrp="1"/>
          </p:cNvSpPr>
          <p:nvPr>
            <p:ph type="sldNum" sz="quarter" idx="10"/>
          </p:nvPr>
        </p:nvSpPr>
        <p:spPr/>
        <p:txBody>
          <a:bodyPr/>
          <a:lstStyle/>
          <a:p>
            <a:fld id="{579EF831-424D-483E-A1BB-E1E3AC5A5BE9}" type="slidenum">
              <a:rPr lang="en-CA" smtClean="0"/>
              <a:t>38</a:t>
            </a:fld>
            <a:endParaRPr lang="en-CA"/>
          </a:p>
        </p:txBody>
      </p:sp>
    </p:spTree>
    <p:extLst>
      <p:ext uri="{BB962C8B-B14F-4D97-AF65-F5344CB8AC3E}">
        <p14:creationId xmlns:p14="http://schemas.microsoft.com/office/powerpoint/2010/main" val="15044081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9EF831-424D-483E-A1BB-E1E3AC5A5BE9}" type="slidenum">
              <a:rPr lang="en-CA" smtClean="0"/>
              <a:t>39</a:t>
            </a:fld>
            <a:endParaRPr lang="en-CA"/>
          </a:p>
        </p:txBody>
      </p:sp>
    </p:spTree>
    <p:extLst>
      <p:ext uri="{BB962C8B-B14F-4D97-AF65-F5344CB8AC3E}">
        <p14:creationId xmlns:p14="http://schemas.microsoft.com/office/powerpoint/2010/main" val="3239834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042E0E-975D-4D3D-97CA-E2899FEF1901}" type="datetimeFigureOut">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541396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042E0E-975D-4D3D-97CA-E2899FEF1901}" type="datetimeFigureOut">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4269149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042E0E-975D-4D3D-97CA-E2899FEF1901}" type="datetimeFigureOut">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274093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042E0E-975D-4D3D-97CA-E2899FEF1901}" type="datetimeFigureOut">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3104114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042E0E-975D-4D3D-97CA-E2899FEF1901}" type="datetimeFigureOut">
              <a:rPr lang="en-US" smtClean="0"/>
              <a:t>11/6/2016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2869983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042E0E-975D-4D3D-97CA-E2899FEF1901}" type="datetimeFigureOut">
              <a:rPr lang="en-US" smtClean="0"/>
              <a:t>11/6/2016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4169019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042E0E-975D-4D3D-97CA-E2899FEF1901}" type="datetimeFigureOut">
              <a:rPr lang="en-US" smtClean="0"/>
              <a:t>11/6/2016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3141288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042E0E-975D-4D3D-97CA-E2899FEF1901}" type="datetimeFigureOut">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1250327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042E0E-975D-4D3D-97CA-E2899FEF1901}" type="datetimeFigureOut">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1036452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042E0E-975D-4D3D-97CA-E2899FEF1901}" type="datetimeFigureOut">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731073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042E0E-975D-4D3D-97CA-E2899FEF1901}" type="datetimeFigureOut">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2323846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042E0E-975D-4D3D-97CA-E2899FEF1901}" type="datetimeFigureOut">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67284-73FD-4222-BE20-18A39CABC859}" type="slidenum">
              <a:rPr lang="en-US" smtClean="0"/>
              <a:t>‹#›</a:t>
            </a:fld>
            <a:endParaRPr lang="en-US"/>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93154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042E0E-975D-4D3D-97CA-E2899FEF1901}" type="datetimeFigureOut">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2827481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B042E0E-975D-4D3D-97CA-E2899FEF1901}" type="datetimeFigureOut">
              <a:rPr lang="en-US" smtClean="0"/>
              <a:t>11/6/2016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48458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B042E0E-975D-4D3D-97CA-E2899FEF1901}" type="datetimeFigureOut">
              <a:rPr lang="en-US" smtClean="0"/>
              <a:t>11/6/2016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512635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042E0E-975D-4D3D-97CA-E2899FEF1901}" type="datetimeFigureOut">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2679289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042E0E-975D-4D3D-97CA-E2899FEF1901}" type="datetimeFigureOut">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67284-73FD-4222-BE20-18A39CABC859}" type="slidenum">
              <a:rPr lang="en-US" smtClean="0"/>
              <a:t>‹#›</a:t>
            </a:fld>
            <a:endParaRPr lang="en-US"/>
          </a:p>
        </p:txBody>
      </p:sp>
    </p:spTree>
    <p:extLst>
      <p:ext uri="{BB962C8B-B14F-4D97-AF65-F5344CB8AC3E}">
        <p14:creationId xmlns:p14="http://schemas.microsoft.com/office/powerpoint/2010/main" val="4081652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B042E0E-975D-4D3D-97CA-E2899FEF1901}" type="datetimeFigureOut">
              <a:rPr lang="en-US" smtClean="0"/>
              <a:t>11/6/2016</a:t>
            </a:fld>
            <a:endParaRPr lang="en-US"/>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1767284-73FD-4222-BE20-18A39CABC859}" type="slidenum">
              <a:rPr lang="en-US" smtClean="0"/>
              <a:t>‹#›</a:t>
            </a:fld>
            <a:endParaRPr lang="en-US"/>
          </a:p>
        </p:txBody>
      </p:sp>
    </p:spTree>
    <p:extLst>
      <p:ext uri="{BB962C8B-B14F-4D97-AF65-F5344CB8AC3E}">
        <p14:creationId xmlns:p14="http://schemas.microsoft.com/office/powerpoint/2010/main" val="194775511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video" Target="../media/media1.gif"/><Relationship Id="rId1" Type="http://schemas.microsoft.com/office/2007/relationships/media" Target="../media/media1.gif"/><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slideLayout" Target="../slideLayouts/slideLayout6.xml"/><Relationship Id="rId7" Type="http://schemas.openxmlformats.org/officeDocument/2006/relationships/image" Target="../media/image24.jp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notesSlide" Target="../notesSlides/notesSlide13.xml"/><Relationship Id="rId9"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0.jpg"/><Relationship Id="rId2" Type="http://schemas.openxmlformats.org/officeDocument/2006/relationships/video" Target="../media/media3.gif"/><Relationship Id="rId1" Type="http://schemas.microsoft.com/office/2007/relationships/media" Target="../media/media3.gif"/><Relationship Id="rId6" Type="http://schemas.openxmlformats.org/officeDocument/2006/relationships/image" Target="../media/image29.png"/><Relationship Id="rId5" Type="http://schemas.openxmlformats.org/officeDocument/2006/relationships/image" Target="../media/image28.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8.gif"/><Relationship Id="rId4" Type="http://schemas.openxmlformats.org/officeDocument/2006/relationships/image" Target="../media/image37.jp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51.jpg"/></Relationships>
</file>

<file path=ppt/slides/_rels/slide2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4.jpg"/></Relationships>
</file>

<file path=ppt/slides/_rels/slide3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56.jpg"/></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63.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28020" y="710317"/>
            <a:ext cx="7080026" cy="1828801"/>
          </a:xfrm>
        </p:spPr>
        <p:txBody>
          <a:bodyPr>
            <a:noAutofit/>
          </a:bodyPr>
          <a:lstStyle/>
          <a:p>
            <a:br>
              <a:rPr lang="en-CA" sz="6000" dirty="0">
                <a:solidFill>
                  <a:schemeClr val="tx1"/>
                </a:solidFill>
              </a:rPr>
            </a:br>
            <a:r>
              <a:rPr lang="en-CA" sz="6000" dirty="0">
                <a:solidFill>
                  <a:schemeClr val="tx1"/>
                </a:solidFill>
              </a:rPr>
              <a:t>Tour of Our Solar System </a:t>
            </a:r>
            <a:endParaRPr lang="en-US" sz="6000" dirty="0"/>
          </a:p>
        </p:txBody>
      </p:sp>
      <p:sp>
        <p:nvSpPr>
          <p:cNvPr id="5" name="Subtitle 4"/>
          <p:cNvSpPr>
            <a:spLocks noGrp="1"/>
          </p:cNvSpPr>
          <p:nvPr>
            <p:ph type="subTitle" idx="1"/>
          </p:nvPr>
        </p:nvSpPr>
        <p:spPr>
          <a:xfrm>
            <a:off x="1028020" y="3702440"/>
            <a:ext cx="7080026" cy="1733682"/>
          </a:xfrm>
        </p:spPr>
        <p:txBody>
          <a:bodyPr>
            <a:normAutofit/>
          </a:bodyPr>
          <a:lstStyle/>
          <a:p>
            <a:r>
              <a:rPr lang="en-CA" sz="3600" dirty="0"/>
              <a:t>Prepared by: Parshati Patel</a:t>
            </a:r>
          </a:p>
        </p:txBody>
      </p:sp>
      <p:grpSp>
        <p:nvGrpSpPr>
          <p:cNvPr id="15" name="Group 14"/>
          <p:cNvGrpSpPr/>
          <p:nvPr/>
        </p:nvGrpSpPr>
        <p:grpSpPr>
          <a:xfrm>
            <a:off x="5692655" y="5164452"/>
            <a:ext cx="3372428" cy="369332"/>
            <a:chOff x="1599360" y="5206303"/>
            <a:chExt cx="3372428" cy="369332"/>
          </a:xfrm>
        </p:grpSpPr>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9360" y="5252858"/>
              <a:ext cx="276225" cy="276225"/>
            </a:xfrm>
            <a:prstGeom prst="rect">
              <a:avLst/>
            </a:prstGeom>
          </p:spPr>
        </p:pic>
        <p:sp>
          <p:nvSpPr>
            <p:cNvPr id="17" name="TextBox 16"/>
            <p:cNvSpPr txBox="1"/>
            <p:nvPr/>
          </p:nvSpPr>
          <p:spPr>
            <a:xfrm>
              <a:off x="1959425" y="5206303"/>
              <a:ext cx="301236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Facebook.com/</a:t>
              </a:r>
              <a:r>
                <a:rPr kumimoji="0" lang="en-CA" sz="1800" b="0" i="0" u="none" strike="noStrike" kern="0" cap="none" spc="0" normalizeH="0" baseline="0" noProof="0" dirty="0" err="1">
                  <a:ln>
                    <a:noFill/>
                  </a:ln>
                  <a:effectLst/>
                  <a:uLnTx/>
                  <a:uFillTx/>
                  <a:latin typeface="Times New Roman" panose="02020603050405020304" pitchFamily="18" charset="0"/>
                  <a:cs typeface="Times New Roman" panose="02020603050405020304" pitchFamily="18" charset="0"/>
                </a:rPr>
                <a:t>westernuCPSX</a:t>
              </a:r>
              <a:endParaRPr kumimoji="0" lang="en-US"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grpSp>
      <p:grpSp>
        <p:nvGrpSpPr>
          <p:cNvPr id="18" name="Group 17"/>
          <p:cNvGrpSpPr/>
          <p:nvPr/>
        </p:nvGrpSpPr>
        <p:grpSpPr>
          <a:xfrm>
            <a:off x="302063" y="5115076"/>
            <a:ext cx="2276593" cy="468085"/>
            <a:chOff x="5510147" y="5181943"/>
            <a:chExt cx="2276593" cy="468085"/>
          </a:xfrm>
        </p:grpSpPr>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10147" y="5181943"/>
              <a:ext cx="468085" cy="468085"/>
            </a:xfrm>
            <a:prstGeom prst="rect">
              <a:avLst/>
            </a:prstGeom>
          </p:spPr>
        </p:pic>
        <p:sp>
          <p:nvSpPr>
            <p:cNvPr id="20" name="TextBox 19"/>
            <p:cNvSpPr txBox="1"/>
            <p:nvPr/>
          </p:nvSpPr>
          <p:spPr>
            <a:xfrm>
              <a:off x="5978232" y="5231319"/>
              <a:ext cx="180850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a:t>
              </a:r>
              <a:r>
                <a:rPr kumimoji="0" lang="en-CA" sz="1800" b="0" i="0" u="none" strike="noStrike" kern="0" cap="none" spc="0" normalizeH="0" baseline="0" noProof="0" dirty="0" err="1">
                  <a:ln>
                    <a:noFill/>
                  </a:ln>
                  <a:effectLst/>
                  <a:uLnTx/>
                  <a:uFillTx/>
                  <a:latin typeface="Times New Roman" panose="02020603050405020304" pitchFamily="18" charset="0"/>
                  <a:cs typeface="Times New Roman" panose="02020603050405020304" pitchFamily="18" charset="0"/>
                </a:rPr>
                <a:t>westernuCPSX</a:t>
              </a:r>
              <a:endParaRPr kumimoji="0" lang="en-US"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grpSp>
      <p:sp>
        <p:nvSpPr>
          <p:cNvPr id="21" name="TextBox 20"/>
          <p:cNvSpPr txBox="1"/>
          <p:nvPr/>
        </p:nvSpPr>
        <p:spPr>
          <a:xfrm>
            <a:off x="2975632" y="5164452"/>
            <a:ext cx="2185214"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cpsx.uwo.ca/outreach</a:t>
            </a:r>
            <a:endParaRPr kumimoji="0" lang="en-US"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6989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230221"/>
            <a:ext cx="7765322" cy="970450"/>
          </a:xfrm>
        </p:spPr>
        <p:txBody>
          <a:bodyPr/>
          <a:lstStyle/>
          <a:p>
            <a:r>
              <a:rPr lang="en-CA" dirty="0"/>
              <a:t>Our Solar System</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9323" y="1507792"/>
            <a:ext cx="8025355" cy="4708208"/>
          </a:xfrm>
          <a:effectLst>
            <a:outerShdw blurRad="25400" dir="17880000">
              <a:srgbClr val="000000">
                <a:alpha val="46000"/>
              </a:srgbClr>
            </a:outerShdw>
            <a:softEdge rad="63500"/>
          </a:effectLst>
        </p:spPr>
      </p:pic>
    </p:spTree>
    <p:extLst>
      <p:ext uri="{BB962C8B-B14F-4D97-AF65-F5344CB8AC3E}">
        <p14:creationId xmlns:p14="http://schemas.microsoft.com/office/powerpoint/2010/main" val="727731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230221"/>
            <a:ext cx="7765322" cy="970450"/>
          </a:xfrm>
        </p:spPr>
        <p:txBody>
          <a:bodyPr/>
          <a:lstStyle/>
          <a:p>
            <a:r>
              <a:rPr lang="en-CA" dirty="0"/>
              <a:t>Our Solar System</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8350" y="1330036"/>
            <a:ext cx="8339314" cy="4687730"/>
          </a:xfrm>
          <a:effectLst>
            <a:outerShdw blurRad="25400" dir="17880000">
              <a:srgbClr val="000000">
                <a:alpha val="46000"/>
              </a:srgbClr>
            </a:outerShdw>
            <a:softEdge rad="63500"/>
          </a:effectLst>
        </p:spPr>
      </p:pic>
    </p:spTree>
    <p:extLst>
      <p:ext uri="{BB962C8B-B14F-4D97-AF65-F5344CB8AC3E}">
        <p14:creationId xmlns:p14="http://schemas.microsoft.com/office/powerpoint/2010/main" val="979393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230221"/>
            <a:ext cx="7765322" cy="970450"/>
          </a:xfrm>
        </p:spPr>
        <p:txBody>
          <a:bodyPr/>
          <a:lstStyle/>
          <a:p>
            <a:r>
              <a:rPr lang="en-CA" dirty="0"/>
              <a:t>Our Solar System</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877" y="1479665"/>
            <a:ext cx="9204931" cy="3984600"/>
          </a:xfrm>
          <a:effectLst>
            <a:outerShdw blurRad="25400" dir="17880000">
              <a:srgbClr val="000000">
                <a:alpha val="46000"/>
              </a:srgbClr>
            </a:outerShdw>
            <a:softEdge rad="63500"/>
          </a:effectLst>
        </p:spPr>
      </p:pic>
    </p:spTree>
    <p:extLst>
      <p:ext uri="{BB962C8B-B14F-4D97-AF65-F5344CB8AC3E}">
        <p14:creationId xmlns:p14="http://schemas.microsoft.com/office/powerpoint/2010/main" val="17426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makes up our Solar System?</a:t>
            </a:r>
          </a:p>
        </p:txBody>
      </p:sp>
      <p:sp>
        <p:nvSpPr>
          <p:cNvPr id="3" name="Content Placeholder 2"/>
          <p:cNvSpPr>
            <a:spLocks noGrp="1"/>
          </p:cNvSpPr>
          <p:nvPr>
            <p:ph idx="1"/>
          </p:nvPr>
        </p:nvSpPr>
        <p:spPr/>
        <p:txBody>
          <a:bodyPr/>
          <a:lstStyle/>
          <a:p>
            <a:r>
              <a:rPr lang="en-US" dirty="0"/>
              <a:t>Star (Sun)</a:t>
            </a:r>
          </a:p>
          <a:p>
            <a:r>
              <a:rPr lang="en-US" dirty="0"/>
              <a:t>Planets (8)</a:t>
            </a:r>
          </a:p>
          <a:p>
            <a:r>
              <a:rPr lang="en-US" dirty="0"/>
              <a:t>everything that orbits the Sun</a:t>
            </a:r>
          </a:p>
          <a:p>
            <a:pPr lvl="1"/>
            <a:r>
              <a:rPr lang="en-US" dirty="0"/>
              <a:t>Dwarf planets</a:t>
            </a:r>
          </a:p>
          <a:p>
            <a:pPr lvl="1"/>
            <a:r>
              <a:rPr lang="en-US" dirty="0"/>
              <a:t>Comets</a:t>
            </a:r>
          </a:p>
          <a:p>
            <a:pPr lvl="1"/>
            <a:r>
              <a:rPr lang="en-US" dirty="0"/>
              <a:t>Asteroids</a:t>
            </a:r>
          </a:p>
          <a:p>
            <a:pPr lvl="1"/>
            <a:r>
              <a:rPr lang="en-US" dirty="0"/>
              <a:t>Meteoroids</a:t>
            </a:r>
          </a:p>
          <a:p>
            <a:pPr lvl="1"/>
            <a:r>
              <a:rPr lang="en-US" dirty="0"/>
              <a:t>Kuiper Belt objects</a:t>
            </a:r>
          </a:p>
          <a:p>
            <a:pPr lvl="1"/>
            <a:endParaRPr lang="en-US" dirty="0"/>
          </a:p>
        </p:txBody>
      </p:sp>
    </p:spTree>
    <p:extLst>
      <p:ext uri="{BB962C8B-B14F-4D97-AF65-F5344CB8AC3E}">
        <p14:creationId xmlns:p14="http://schemas.microsoft.com/office/powerpoint/2010/main" val="52658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341972"/>
            <a:ext cx="7765322" cy="970450"/>
          </a:xfrm>
        </p:spPr>
        <p:txBody>
          <a:bodyPr/>
          <a:lstStyle/>
          <a:p>
            <a:r>
              <a:rPr lang="en-CA" dirty="0"/>
              <a:t>Sun</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b="35785"/>
          <a:stretch/>
        </p:blipFill>
        <p:spPr>
          <a:xfrm>
            <a:off x="1130900" y="1637542"/>
            <a:ext cx="6874214" cy="3909817"/>
          </a:xfrm>
          <a:effectLst>
            <a:outerShdw blurRad="25400" dir="17880000">
              <a:srgbClr val="000000">
                <a:alpha val="46000"/>
              </a:srgbClr>
            </a:outerShdw>
            <a:softEdge rad="63500"/>
          </a:effectLst>
        </p:spPr>
      </p:pic>
    </p:spTree>
    <p:extLst>
      <p:ext uri="{BB962C8B-B14F-4D97-AF65-F5344CB8AC3E}">
        <p14:creationId xmlns:p14="http://schemas.microsoft.com/office/powerpoint/2010/main" val="344546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Planets</a:t>
            </a:r>
          </a:p>
        </p:txBody>
      </p:sp>
      <p:sp>
        <p:nvSpPr>
          <p:cNvPr id="3" name="Content Placeholder 2"/>
          <p:cNvSpPr>
            <a:spLocks noGrp="1"/>
          </p:cNvSpPr>
          <p:nvPr>
            <p:ph idx="1"/>
          </p:nvPr>
        </p:nvSpPr>
        <p:spPr/>
        <p:txBody>
          <a:bodyPr>
            <a:normAutofit/>
          </a:bodyPr>
          <a:lstStyle/>
          <a:p>
            <a:r>
              <a:rPr lang="en-US" sz="2400" dirty="0"/>
              <a:t>spherical</a:t>
            </a:r>
          </a:p>
          <a:p>
            <a:r>
              <a:rPr lang="en-US" sz="2400" dirty="0"/>
              <a:t>orbit the Sun</a:t>
            </a:r>
          </a:p>
          <a:p>
            <a:r>
              <a:rPr lang="en-US" sz="2400" dirty="0"/>
              <a:t>clear the neighborhood around its orbit</a:t>
            </a:r>
          </a:p>
          <a:p>
            <a:endParaRPr lang="en-US" sz="2400" dirty="0"/>
          </a:p>
          <a:p>
            <a:r>
              <a:rPr lang="en-US" sz="2400" dirty="0"/>
              <a:t>8 planets total:</a:t>
            </a:r>
          </a:p>
          <a:p>
            <a:pPr lvl="1"/>
            <a:r>
              <a:rPr lang="en-US" sz="2400" dirty="0"/>
              <a:t>terrestrial (4)</a:t>
            </a:r>
          </a:p>
          <a:p>
            <a:pPr lvl="1"/>
            <a:r>
              <a:rPr lang="en-US" sz="2400" dirty="0"/>
              <a:t>gas giants (4)</a:t>
            </a:r>
          </a:p>
        </p:txBody>
      </p:sp>
    </p:spTree>
    <p:extLst>
      <p:ext uri="{BB962C8B-B14F-4D97-AF65-F5344CB8AC3E}">
        <p14:creationId xmlns:p14="http://schemas.microsoft.com/office/powerpoint/2010/main" val="272096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ercury.jpg"/>
          <p:cNvPicPr>
            <a:picLocks noGrp="1" noChangeAspect="1"/>
          </p:cNvPicPr>
          <p:nvPr>
            <p:ph idx="1"/>
          </p:nvPr>
        </p:nvPicPr>
        <p:blipFill rotWithShape="1">
          <a:blip r:embed="rId3">
            <a:extLst>
              <a:ext uri="{28A0092B-C50C-407E-A947-70E740481C1C}">
                <a14:useLocalDpi xmlns:a14="http://schemas.microsoft.com/office/drawing/2010/main" val="0"/>
              </a:ext>
            </a:extLst>
          </a:blip>
          <a:srcRect t="-258"/>
          <a:stretch/>
        </p:blipFill>
        <p:spPr>
          <a:xfrm>
            <a:off x="3590627" y="563114"/>
            <a:ext cx="5553373" cy="5567680"/>
          </a:xfrm>
          <a:effectLst>
            <a:outerShdw blurRad="25400" dir="17880000">
              <a:srgbClr val="000000">
                <a:alpha val="46000"/>
              </a:srgbClr>
            </a:outerShdw>
            <a:softEdge rad="127000"/>
          </a:effectLst>
        </p:spPr>
      </p:pic>
      <p:sp>
        <p:nvSpPr>
          <p:cNvPr id="2" name="Title 1"/>
          <p:cNvSpPr>
            <a:spLocks noGrp="1"/>
          </p:cNvSpPr>
          <p:nvPr>
            <p:ph type="title"/>
          </p:nvPr>
        </p:nvSpPr>
        <p:spPr>
          <a:xfrm>
            <a:off x="618373" y="496308"/>
            <a:ext cx="7765322" cy="970450"/>
          </a:xfrm>
        </p:spPr>
        <p:txBody>
          <a:bodyPr/>
          <a:lstStyle/>
          <a:p>
            <a:r>
              <a:rPr lang="en-US" dirty="0">
                <a:solidFill>
                  <a:schemeClr val="tx1"/>
                </a:solidFill>
              </a:rPr>
              <a:t>Mercury</a:t>
            </a:r>
          </a:p>
        </p:txBody>
      </p:sp>
      <p:sp>
        <p:nvSpPr>
          <p:cNvPr id="3" name="TextBox 2"/>
          <p:cNvSpPr txBox="1"/>
          <p:nvPr/>
        </p:nvSpPr>
        <p:spPr>
          <a:xfrm>
            <a:off x="502466" y="1823460"/>
            <a:ext cx="3724094" cy="3046988"/>
          </a:xfrm>
          <a:prstGeom prst="rect">
            <a:avLst/>
          </a:prstGeom>
          <a:noFill/>
        </p:spPr>
        <p:txBody>
          <a:bodyPr wrap="square" rtlCol="0">
            <a:spAutoFit/>
          </a:bodyPr>
          <a:lstStyle/>
          <a:p>
            <a:pPr marL="285750" indent="-285750">
              <a:buFont typeface="Arial"/>
              <a:buChar char="•"/>
            </a:pPr>
            <a:r>
              <a:rPr lang="en-US" sz="3200" dirty="0"/>
              <a:t>1 day on Mercury = 59 Earth days</a:t>
            </a:r>
          </a:p>
          <a:p>
            <a:pPr marL="285750" indent="-285750">
              <a:buFont typeface="Arial"/>
              <a:buChar char="•"/>
            </a:pPr>
            <a:r>
              <a:rPr lang="en-US" sz="3200" dirty="0"/>
              <a:t>1 year on Mercury = 88 Earth days</a:t>
            </a:r>
          </a:p>
          <a:p>
            <a:pPr marL="285750" indent="-285750">
              <a:buFont typeface="Arial"/>
              <a:buChar char="•"/>
            </a:pPr>
            <a:r>
              <a:rPr lang="en-US" sz="3200" dirty="0"/>
              <a:t>Temperatures: -180 C to 430 C</a:t>
            </a:r>
          </a:p>
        </p:txBody>
      </p:sp>
    </p:spTree>
    <p:extLst>
      <p:ext uri="{BB962C8B-B14F-4D97-AF65-F5344CB8AC3E}">
        <p14:creationId xmlns:p14="http://schemas.microsoft.com/office/powerpoint/2010/main" val="4038994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Double_Ring.jpg"/>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478" r="-204"/>
          <a:stretch/>
        </p:blipFill>
        <p:spPr>
          <a:xfrm>
            <a:off x="5367562" y="3249979"/>
            <a:ext cx="3552918" cy="2404768"/>
          </a:xfrm>
          <a:effectLst>
            <a:outerShdw blurRad="25400" dir="17880000">
              <a:srgbClr val="000000">
                <a:alpha val="46000"/>
              </a:srgbClr>
            </a:outerShdw>
            <a:softEdge rad="63500"/>
          </a:effectLst>
        </p:spPr>
      </p:pic>
      <p:pic>
        <p:nvPicPr>
          <p:cNvPr id="9" name="Picture 8" descr="Mariner10_Mercury.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9609" y="166450"/>
            <a:ext cx="4054708" cy="3083529"/>
          </a:xfrm>
          <a:prstGeom prst="rect">
            <a:avLst/>
          </a:prstGeom>
          <a:effectLst>
            <a:softEdge rad="63500"/>
          </a:effectLst>
        </p:spPr>
      </p:pic>
      <p:sp>
        <p:nvSpPr>
          <p:cNvPr id="2" name="Content Placeholder 1"/>
          <p:cNvSpPr>
            <a:spLocks noGrp="1"/>
          </p:cNvSpPr>
          <p:nvPr>
            <p:ph sz="half" idx="1"/>
          </p:nvPr>
        </p:nvSpPr>
        <p:spPr>
          <a:xfrm>
            <a:off x="266359" y="599810"/>
            <a:ext cx="3795373" cy="5300337"/>
          </a:xfrm>
        </p:spPr>
        <p:txBody>
          <a:bodyPr/>
          <a:lstStyle/>
          <a:p>
            <a:r>
              <a:rPr lang="en-CA" sz="2600" dirty="0"/>
              <a:t>Has magnetic field</a:t>
            </a:r>
          </a:p>
          <a:p>
            <a:r>
              <a:rPr lang="en-CA" sz="2600" dirty="0"/>
              <a:t>Water ice was found on permanently shadowed regions</a:t>
            </a:r>
          </a:p>
          <a:p>
            <a:r>
              <a:rPr lang="en-CA" sz="2600" dirty="0"/>
              <a:t>Tenuous atmosphere- mostly oxygen (42%), sodium (29%), hydrogen (22%), helium (6%), trace amounts  of water vapor, nitrogen etc</a:t>
            </a:r>
            <a:r>
              <a:rPr lang="en-CA" dirty="0"/>
              <a:t>.</a:t>
            </a:r>
            <a:endParaRPr lang="en-US" dirty="0"/>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332" y="3004578"/>
            <a:ext cx="1918554" cy="1566369"/>
          </a:xfrm>
          <a:prstGeom prst="rect">
            <a:avLst/>
          </a:prstGeom>
          <a:effectLst>
            <a:softEdge rad="127000"/>
          </a:effectLst>
        </p:spPr>
      </p:pic>
    </p:spTree>
    <p:extLst>
      <p:ext uri="{BB962C8B-B14F-4D97-AF65-F5344CB8AC3E}">
        <p14:creationId xmlns:p14="http://schemas.microsoft.com/office/powerpoint/2010/main" val="109591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l="25918" r="6473"/>
          <a:stretch/>
        </p:blipFill>
        <p:spPr>
          <a:xfrm>
            <a:off x="3230880" y="932265"/>
            <a:ext cx="6441440" cy="4963451"/>
          </a:xfrm>
          <a:effectLst>
            <a:outerShdw blurRad="25400" dir="17880000">
              <a:srgbClr val="000000">
                <a:alpha val="46000"/>
              </a:srgbClr>
            </a:outerShdw>
            <a:softEdge rad="31750"/>
          </a:effectLst>
        </p:spPr>
      </p:pic>
      <p:sp>
        <p:nvSpPr>
          <p:cNvPr id="5" name="Title 4"/>
          <p:cNvSpPr>
            <a:spLocks noGrp="1"/>
          </p:cNvSpPr>
          <p:nvPr>
            <p:ph type="title"/>
          </p:nvPr>
        </p:nvSpPr>
        <p:spPr/>
        <p:txBody>
          <a:bodyPr/>
          <a:lstStyle/>
          <a:p>
            <a:r>
              <a:rPr lang="en-US" dirty="0">
                <a:solidFill>
                  <a:schemeClr val="tx1"/>
                </a:solidFill>
              </a:rPr>
              <a:t>Venus</a:t>
            </a:r>
          </a:p>
        </p:txBody>
      </p:sp>
      <p:sp>
        <p:nvSpPr>
          <p:cNvPr id="2" name="TextBox 1"/>
          <p:cNvSpPr txBox="1"/>
          <p:nvPr/>
        </p:nvSpPr>
        <p:spPr>
          <a:xfrm>
            <a:off x="347892" y="1915913"/>
            <a:ext cx="3959948" cy="3046988"/>
          </a:xfrm>
          <a:prstGeom prst="rect">
            <a:avLst/>
          </a:prstGeom>
          <a:noFill/>
        </p:spPr>
        <p:txBody>
          <a:bodyPr wrap="square" rtlCol="0">
            <a:spAutoFit/>
          </a:bodyPr>
          <a:lstStyle/>
          <a:p>
            <a:pPr marL="285750" indent="-285750">
              <a:buFont typeface="Arial"/>
              <a:buChar char="•"/>
            </a:pPr>
            <a:r>
              <a:rPr lang="en-US" sz="3200" dirty="0"/>
              <a:t>Surface Temperature: 462 C</a:t>
            </a:r>
          </a:p>
          <a:p>
            <a:pPr marL="285750" indent="-285750">
              <a:buFont typeface="Arial"/>
              <a:buChar char="•"/>
            </a:pPr>
            <a:r>
              <a:rPr lang="en-US" sz="3200" dirty="0"/>
              <a:t>Hotter than Mercury</a:t>
            </a:r>
          </a:p>
          <a:p>
            <a:pPr marL="285750" indent="-285750">
              <a:buFont typeface="Arial"/>
              <a:buChar char="•"/>
            </a:pPr>
            <a:r>
              <a:rPr lang="en-US" sz="3200" dirty="0"/>
              <a:t>1 year on Venus = 224.7 Earth days</a:t>
            </a:r>
          </a:p>
        </p:txBody>
      </p:sp>
    </p:spTree>
    <p:extLst>
      <p:ext uri="{BB962C8B-B14F-4D97-AF65-F5344CB8AC3E}">
        <p14:creationId xmlns:p14="http://schemas.microsoft.com/office/powerpoint/2010/main" val="1330010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340" y="3225814"/>
            <a:ext cx="2561200" cy="2561200"/>
          </a:xfrm>
          <a:prstGeom prst="rect">
            <a:avLst/>
          </a:prstGeom>
          <a:effectLst>
            <a:softEdge rad="127000"/>
          </a:effectLst>
        </p:spPr>
      </p:pic>
      <p:pic>
        <p:nvPicPr>
          <p:cNvPr id="5" name="Picture 4" descr="Venera_13_-_venera13-left.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53930" y="3850416"/>
            <a:ext cx="4963653" cy="2059275"/>
          </a:xfrm>
          <a:prstGeom prst="rect">
            <a:avLst/>
          </a:prstGeom>
        </p:spPr>
      </p:pic>
      <p:pic>
        <p:nvPicPr>
          <p:cNvPr id="6" name="Transit_of_venus_2012_Handa_Aichi_movie.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90111" y="392164"/>
            <a:ext cx="4138856" cy="2956326"/>
          </a:xfrm>
          <a:prstGeom prst="rect">
            <a:avLst/>
          </a:prstGeom>
        </p:spPr>
      </p:pic>
      <p:sp>
        <p:nvSpPr>
          <p:cNvPr id="2" name="TextBox 1"/>
          <p:cNvSpPr txBox="1"/>
          <p:nvPr/>
        </p:nvSpPr>
        <p:spPr>
          <a:xfrm>
            <a:off x="4690111" y="3414787"/>
            <a:ext cx="4364849" cy="369332"/>
          </a:xfrm>
          <a:prstGeom prst="rect">
            <a:avLst/>
          </a:prstGeom>
          <a:noFill/>
        </p:spPr>
        <p:txBody>
          <a:bodyPr wrap="none" rtlCol="0">
            <a:spAutoFit/>
          </a:bodyPr>
          <a:lstStyle/>
          <a:p>
            <a:r>
              <a:rPr lang="en-CA" dirty="0"/>
              <a:t>Surface of Venus by the </a:t>
            </a:r>
            <a:r>
              <a:rPr lang="en-CA" dirty="0" err="1"/>
              <a:t>Venera</a:t>
            </a:r>
            <a:r>
              <a:rPr lang="en-CA" dirty="0"/>
              <a:t> 13 in 1982.</a:t>
            </a:r>
            <a:endParaRPr lang="en-US" dirty="0"/>
          </a:p>
        </p:txBody>
      </p:sp>
      <p:sp>
        <p:nvSpPr>
          <p:cNvPr id="9" name="Content Placeholder 8"/>
          <p:cNvSpPr>
            <a:spLocks noGrp="1"/>
          </p:cNvSpPr>
          <p:nvPr>
            <p:ph idx="1"/>
          </p:nvPr>
        </p:nvSpPr>
        <p:spPr>
          <a:xfrm>
            <a:off x="271949" y="322858"/>
            <a:ext cx="3881981" cy="5464156"/>
          </a:xfrm>
        </p:spPr>
        <p:txBody>
          <a:bodyPr>
            <a:noAutofit/>
          </a:bodyPr>
          <a:lstStyle/>
          <a:p>
            <a:r>
              <a:rPr lang="en-CA" sz="2600" dirty="0">
                <a:solidFill>
                  <a:schemeClr val="tx1"/>
                </a:solidFill>
              </a:rPr>
              <a:t>Very thick atmosphere- carbon dioxide (96.5%), nitrogen (3.5%), trace amounts of water vapour, carbon monoxide, sulfur dioxide etc.</a:t>
            </a:r>
          </a:p>
        </p:txBody>
      </p:sp>
    </p:spTree>
    <p:extLst>
      <p:ext uri="{BB962C8B-B14F-4D97-AF65-F5344CB8AC3E}">
        <p14:creationId xmlns:p14="http://schemas.microsoft.com/office/powerpoint/2010/main" val="323778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003_hubble_mars_high.jpg"/>
          <p:cNvPicPr>
            <a:picLocks noGrp="1" noChangeAspect="1"/>
          </p:cNvPicPr>
          <p:nvPr>
            <p:ph idx="1"/>
          </p:nvPr>
        </p:nvPicPr>
        <p:blipFill rotWithShape="1">
          <a:blip r:embed="rId3">
            <a:extLst>
              <a:ext uri="{28A0092B-C50C-407E-A947-70E740481C1C}">
                <a14:useLocalDpi xmlns:a14="http://schemas.microsoft.com/office/drawing/2010/main" val="0"/>
              </a:ext>
            </a:extLst>
          </a:blip>
          <a:srcRect t="-373" b="-451"/>
          <a:stretch/>
        </p:blipFill>
        <p:spPr>
          <a:xfrm>
            <a:off x="4200434" y="609600"/>
            <a:ext cx="4943566" cy="4984254"/>
          </a:xfrm>
          <a:effectLst>
            <a:outerShdw blurRad="25400" dir="17880000">
              <a:srgbClr val="000000">
                <a:alpha val="46000"/>
              </a:srgbClr>
            </a:outerShdw>
            <a:softEdge rad="127000"/>
          </a:effectLst>
        </p:spPr>
      </p:pic>
      <p:sp>
        <p:nvSpPr>
          <p:cNvPr id="2" name="Title 1"/>
          <p:cNvSpPr>
            <a:spLocks noGrp="1"/>
          </p:cNvSpPr>
          <p:nvPr>
            <p:ph type="title"/>
          </p:nvPr>
        </p:nvSpPr>
        <p:spPr/>
        <p:txBody>
          <a:bodyPr/>
          <a:lstStyle/>
          <a:p>
            <a:r>
              <a:rPr lang="en-US" dirty="0"/>
              <a:t>Mars</a:t>
            </a:r>
          </a:p>
        </p:txBody>
      </p:sp>
      <p:sp>
        <p:nvSpPr>
          <p:cNvPr id="3" name="TextBox 2"/>
          <p:cNvSpPr txBox="1"/>
          <p:nvPr/>
        </p:nvSpPr>
        <p:spPr>
          <a:xfrm>
            <a:off x="335913" y="1580050"/>
            <a:ext cx="3864521" cy="3970318"/>
          </a:xfrm>
          <a:prstGeom prst="rect">
            <a:avLst/>
          </a:prstGeom>
          <a:noFill/>
        </p:spPr>
        <p:txBody>
          <a:bodyPr wrap="square" rtlCol="0">
            <a:spAutoFit/>
          </a:bodyPr>
          <a:lstStyle/>
          <a:p>
            <a:pPr marL="285750" indent="-285750">
              <a:buFont typeface="Arial"/>
              <a:buChar char="•"/>
            </a:pPr>
            <a:r>
              <a:rPr lang="en-US" sz="3200" dirty="0"/>
              <a:t>Craters, volcanoes, valleys, ice caps</a:t>
            </a:r>
          </a:p>
          <a:p>
            <a:pPr marL="285750" indent="-285750">
              <a:buFont typeface="Arial"/>
              <a:buChar char="•"/>
            </a:pPr>
            <a:r>
              <a:rPr lang="en-US" sz="3200" dirty="0"/>
              <a:t>Olympus Mons – highest volcano in the Solar System</a:t>
            </a:r>
          </a:p>
          <a:p>
            <a:pPr marL="285750" indent="-285750">
              <a:buFont typeface="Arial"/>
              <a:buChar char="•"/>
            </a:pPr>
            <a:r>
              <a:rPr lang="en-US" sz="3200" dirty="0"/>
              <a:t>1 year on Mars = 686 Earth days</a:t>
            </a:r>
          </a:p>
          <a:p>
            <a:pPr marL="285750" indent="-285750">
              <a:buFont typeface="Arial"/>
              <a:buChar char="•"/>
            </a:pPr>
            <a:endParaRPr lang="en-US" sz="2800" dirty="0"/>
          </a:p>
        </p:txBody>
      </p:sp>
    </p:spTree>
    <p:extLst>
      <p:ext uri="{BB962C8B-B14F-4D97-AF65-F5344CB8AC3E}">
        <p14:creationId xmlns:p14="http://schemas.microsoft.com/office/powerpoint/2010/main" val="883188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20_Eastern_Floor_of_Aram_Chaos-b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6800" y="361604"/>
            <a:ext cx="3951133" cy="2963350"/>
          </a:xfrm>
          <a:prstGeom prst="rect">
            <a:avLst/>
          </a:prstGeom>
        </p:spPr>
      </p:pic>
      <p:pic>
        <p:nvPicPr>
          <p:cNvPr id="3" name="mars_lite_720p.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22550" y="3367185"/>
            <a:ext cx="4205383" cy="2365528"/>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400" y="497079"/>
            <a:ext cx="4064000" cy="2692400"/>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6400" y="3795759"/>
            <a:ext cx="2585324" cy="1936954"/>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91724" y="3798310"/>
            <a:ext cx="2523134" cy="1934403"/>
          </a:xfrm>
          <a:prstGeom prst="rect">
            <a:avLst/>
          </a:prstGeom>
        </p:spPr>
      </p:pic>
    </p:spTree>
    <p:extLst>
      <p:ext uri="{BB962C8B-B14F-4D97-AF65-F5344CB8AC3E}">
        <p14:creationId xmlns:p14="http://schemas.microsoft.com/office/powerpoint/2010/main" val="134352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upit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0" y="0"/>
            <a:ext cx="7112000" cy="6858000"/>
          </a:xfrm>
          <a:prstGeom prst="rect">
            <a:avLst/>
          </a:prstGeom>
          <a:effectLst>
            <a:softEdge rad="63500"/>
          </a:effectLst>
        </p:spPr>
      </p:pic>
      <p:sp>
        <p:nvSpPr>
          <p:cNvPr id="2" name="Title 1"/>
          <p:cNvSpPr>
            <a:spLocks noGrp="1"/>
          </p:cNvSpPr>
          <p:nvPr>
            <p:ph type="title"/>
          </p:nvPr>
        </p:nvSpPr>
        <p:spPr/>
        <p:txBody>
          <a:bodyPr/>
          <a:lstStyle/>
          <a:p>
            <a:r>
              <a:rPr lang="en-US" dirty="0"/>
              <a:t>Jupiter</a:t>
            </a:r>
          </a:p>
        </p:txBody>
      </p:sp>
      <p:sp>
        <p:nvSpPr>
          <p:cNvPr id="4" name="TextBox 3"/>
          <p:cNvSpPr txBox="1"/>
          <p:nvPr/>
        </p:nvSpPr>
        <p:spPr>
          <a:xfrm>
            <a:off x="2277812" y="1793863"/>
            <a:ext cx="4616094" cy="1846659"/>
          </a:xfrm>
          <a:prstGeom prst="rect">
            <a:avLst/>
          </a:prstGeom>
          <a:noFill/>
        </p:spPr>
        <p:txBody>
          <a:bodyPr wrap="square" rtlCol="0">
            <a:spAutoFit/>
          </a:bodyPr>
          <a:lstStyle/>
          <a:p>
            <a:pPr marL="285750" indent="-285750">
              <a:buFont typeface="Arial"/>
              <a:buChar char="•"/>
            </a:pPr>
            <a:r>
              <a:rPr lang="en-US" sz="2400" b="1" dirty="0">
                <a:solidFill>
                  <a:srgbClr val="000000"/>
                </a:solidFill>
              </a:rPr>
              <a:t>1 Jupiter year = 12 Earth years</a:t>
            </a:r>
          </a:p>
          <a:p>
            <a:pPr marL="285750" indent="-285750">
              <a:buFont typeface="Arial"/>
              <a:buChar char="•"/>
            </a:pPr>
            <a:r>
              <a:rPr lang="en-US" sz="2400" b="1" dirty="0">
                <a:solidFill>
                  <a:srgbClr val="000000"/>
                </a:solidFill>
              </a:rPr>
              <a:t>Great Red Spot</a:t>
            </a:r>
          </a:p>
          <a:p>
            <a:pPr marL="285750" indent="-285750">
              <a:buFont typeface="Arial"/>
              <a:buChar char="•"/>
            </a:pPr>
            <a:r>
              <a:rPr lang="en-US" sz="2400" b="1" dirty="0">
                <a:solidFill>
                  <a:srgbClr val="000000"/>
                </a:solidFill>
              </a:rPr>
              <a:t>faint ring system (dust)</a:t>
            </a:r>
          </a:p>
          <a:p>
            <a:pPr marL="285750" indent="-285750">
              <a:buFont typeface="Arial"/>
              <a:buChar char="•"/>
            </a:pPr>
            <a:endParaRPr lang="en-US" sz="2400" dirty="0">
              <a:solidFill>
                <a:srgbClr val="000000"/>
              </a:solidFill>
            </a:endParaRPr>
          </a:p>
          <a:p>
            <a:pPr marL="285750" indent="-285750">
              <a:buFont typeface="Arial"/>
              <a:buChar char="•"/>
            </a:pPr>
            <a:endParaRPr lang="en-US" dirty="0">
              <a:solidFill>
                <a:srgbClr val="000000"/>
              </a:solidFill>
            </a:endParaRPr>
          </a:p>
        </p:txBody>
      </p:sp>
    </p:spTree>
    <p:extLst>
      <p:ext uri="{BB962C8B-B14F-4D97-AF65-F5344CB8AC3E}">
        <p14:creationId xmlns:p14="http://schemas.microsoft.com/office/powerpoint/2010/main" val="3619024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s-2008-23-a-large_web.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1151" y="372046"/>
            <a:ext cx="3432390" cy="3265465"/>
          </a:xfrm>
          <a:prstGeom prst="rect">
            <a:avLst/>
          </a:prstGeom>
        </p:spPr>
      </p:pic>
      <p:pic>
        <p:nvPicPr>
          <p:cNvPr id="5" name="PIA02863.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650007" y="3876614"/>
            <a:ext cx="5665019" cy="1889323"/>
          </a:xfrm>
          <a:prstGeom prst="rect">
            <a:avLst/>
          </a:prstGeom>
        </p:spPr>
      </p:pic>
      <p:pic>
        <p:nvPicPr>
          <p:cNvPr id="7" name="Picture 6" descr="redspot.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061" y="411635"/>
            <a:ext cx="3225876" cy="3225876"/>
          </a:xfrm>
          <a:prstGeom prst="rect">
            <a:avLst/>
          </a:prstGeom>
        </p:spPr>
      </p:pic>
    </p:spTree>
    <p:extLst>
      <p:ext uri="{BB962C8B-B14F-4D97-AF65-F5344CB8AC3E}">
        <p14:creationId xmlns:p14="http://schemas.microsoft.com/office/powerpoint/2010/main" val="191879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800px-Saturn_PIA06077.jpg"/>
          <p:cNvPicPr>
            <a:picLocks noGrp="1" noChangeAspect="1"/>
          </p:cNvPicPr>
          <p:nvPr>
            <p:ph idx="1"/>
          </p:nvPr>
        </p:nvPicPr>
        <p:blipFill>
          <a:blip r:embed="rId3">
            <a:extLst>
              <a:ext uri="{28A0092B-C50C-407E-A947-70E740481C1C}">
                <a14:useLocalDpi xmlns:a14="http://schemas.microsoft.com/office/drawing/2010/main" val="0"/>
              </a:ext>
            </a:extLst>
          </a:blip>
          <a:srcRect t="13090" b="13090"/>
          <a:stretch>
            <a:fillRect/>
          </a:stretch>
        </p:blipFill>
        <p:spPr>
          <a:xfrm>
            <a:off x="152760" y="133080"/>
            <a:ext cx="8932638" cy="4912607"/>
          </a:xfrm>
          <a:effectLst>
            <a:outerShdw blurRad="25400" dir="17880000">
              <a:srgbClr val="000000">
                <a:alpha val="46000"/>
              </a:srgbClr>
            </a:outerShdw>
            <a:softEdge rad="63500"/>
          </a:effectLst>
        </p:spPr>
      </p:pic>
      <p:sp>
        <p:nvSpPr>
          <p:cNvPr id="2" name="Title 1"/>
          <p:cNvSpPr>
            <a:spLocks noGrp="1"/>
          </p:cNvSpPr>
          <p:nvPr>
            <p:ph type="title"/>
          </p:nvPr>
        </p:nvSpPr>
        <p:spPr>
          <a:xfrm>
            <a:off x="685346" y="133080"/>
            <a:ext cx="7765322" cy="970450"/>
          </a:xfrm>
        </p:spPr>
        <p:txBody>
          <a:bodyPr/>
          <a:lstStyle/>
          <a:p>
            <a:r>
              <a:rPr lang="en-US" dirty="0"/>
              <a:t>Saturn</a:t>
            </a:r>
          </a:p>
        </p:txBody>
      </p:sp>
      <p:sp>
        <p:nvSpPr>
          <p:cNvPr id="3" name="TextBox 2"/>
          <p:cNvSpPr txBox="1"/>
          <p:nvPr/>
        </p:nvSpPr>
        <p:spPr>
          <a:xfrm>
            <a:off x="1504968" y="4445522"/>
            <a:ext cx="6134065" cy="1569660"/>
          </a:xfrm>
          <a:prstGeom prst="rect">
            <a:avLst/>
          </a:prstGeom>
          <a:noFill/>
        </p:spPr>
        <p:txBody>
          <a:bodyPr wrap="square" rtlCol="0">
            <a:spAutoFit/>
          </a:bodyPr>
          <a:lstStyle/>
          <a:p>
            <a:pPr marL="285750" indent="-285750">
              <a:buFont typeface="Arial"/>
              <a:buChar char="•"/>
            </a:pPr>
            <a:r>
              <a:rPr lang="en-US" sz="2400" dirty="0"/>
              <a:t>1 year on Saturn = 30 Earth years</a:t>
            </a:r>
          </a:p>
          <a:p>
            <a:pPr marL="285750" indent="-285750">
              <a:buFont typeface="Arial"/>
              <a:buChar char="•"/>
            </a:pPr>
            <a:r>
              <a:rPr lang="en-US" sz="2400" dirty="0"/>
              <a:t>ring system: dust + ice</a:t>
            </a:r>
          </a:p>
          <a:p>
            <a:pPr marL="285750" indent="-285750">
              <a:buFont typeface="Arial"/>
              <a:buChar char="•"/>
            </a:pPr>
            <a:r>
              <a:rPr lang="en-US" sz="2400" dirty="0"/>
              <a:t>Complex atmospheres</a:t>
            </a:r>
          </a:p>
          <a:p>
            <a:pPr marL="285750" indent="-285750">
              <a:buFont typeface="Arial"/>
              <a:buChar char="•"/>
            </a:pPr>
            <a:r>
              <a:rPr lang="en-US" sz="2400" dirty="0"/>
              <a:t>main rings: up to 480 000 km from center </a:t>
            </a:r>
          </a:p>
        </p:txBody>
      </p:sp>
    </p:spTree>
    <p:extLst>
      <p:ext uri="{BB962C8B-B14F-4D97-AF65-F5344CB8AC3E}">
        <p14:creationId xmlns:p14="http://schemas.microsoft.com/office/powerpoint/2010/main" val="3165298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Saturn</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5346" y="1615950"/>
            <a:ext cx="7764463" cy="3235192"/>
          </a:xfrm>
          <a:effectLst>
            <a:outerShdw blurRad="25400" dir="17880000">
              <a:srgbClr val="000000">
                <a:alpha val="46000"/>
              </a:srgbClr>
            </a:outerShdw>
            <a:softEdge rad="63500"/>
          </a:effectLst>
        </p:spPr>
      </p:pic>
      <p:sp>
        <p:nvSpPr>
          <p:cNvPr id="5" name="TextBox 4"/>
          <p:cNvSpPr txBox="1"/>
          <p:nvPr/>
        </p:nvSpPr>
        <p:spPr>
          <a:xfrm>
            <a:off x="4567577" y="5067348"/>
            <a:ext cx="3846438" cy="369332"/>
          </a:xfrm>
          <a:prstGeom prst="rect">
            <a:avLst/>
          </a:prstGeom>
          <a:noFill/>
        </p:spPr>
        <p:txBody>
          <a:bodyPr wrap="none" rtlCol="0">
            <a:spAutoFit/>
          </a:bodyPr>
          <a:lstStyle/>
          <a:p>
            <a:r>
              <a:rPr lang="en-CA" dirty="0"/>
              <a:t>Cassini’s view of Saturn and its rings!</a:t>
            </a:r>
            <a:endParaRPr lang="en-US" dirty="0"/>
          </a:p>
        </p:txBody>
      </p:sp>
    </p:spTree>
    <p:extLst>
      <p:ext uri="{BB962C8B-B14F-4D97-AF65-F5344CB8AC3E}">
        <p14:creationId xmlns:p14="http://schemas.microsoft.com/office/powerpoint/2010/main" val="588588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Uranus2.jpg"/>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3058" b="1949"/>
          <a:stretch/>
        </p:blipFill>
        <p:spPr>
          <a:xfrm>
            <a:off x="450660" y="0"/>
            <a:ext cx="6153339" cy="5845251"/>
          </a:xfrm>
        </p:spPr>
      </p:pic>
      <p:sp>
        <p:nvSpPr>
          <p:cNvPr id="5" name="Title 4"/>
          <p:cNvSpPr>
            <a:spLocks noGrp="1"/>
          </p:cNvSpPr>
          <p:nvPr>
            <p:ph type="title"/>
          </p:nvPr>
        </p:nvSpPr>
        <p:spPr>
          <a:xfrm>
            <a:off x="-805542" y="1055789"/>
            <a:ext cx="8229600" cy="1143000"/>
          </a:xfrm>
        </p:spPr>
        <p:txBody>
          <a:bodyPr/>
          <a:lstStyle/>
          <a:p>
            <a:r>
              <a:rPr lang="en-US" dirty="0">
                <a:solidFill>
                  <a:schemeClr val="bg1"/>
                </a:solidFill>
              </a:rPr>
              <a:t>Uranus</a:t>
            </a:r>
          </a:p>
        </p:txBody>
      </p:sp>
      <p:sp>
        <p:nvSpPr>
          <p:cNvPr id="2" name="TextBox 1"/>
          <p:cNvSpPr txBox="1"/>
          <p:nvPr/>
        </p:nvSpPr>
        <p:spPr>
          <a:xfrm>
            <a:off x="1144905" y="2266348"/>
            <a:ext cx="5079720" cy="2308324"/>
          </a:xfrm>
          <a:prstGeom prst="rect">
            <a:avLst/>
          </a:prstGeom>
          <a:noFill/>
        </p:spPr>
        <p:txBody>
          <a:bodyPr wrap="square" rtlCol="0">
            <a:spAutoFit/>
          </a:bodyPr>
          <a:lstStyle/>
          <a:p>
            <a:pPr marL="285750" indent="-285750">
              <a:buFont typeface="Arial"/>
              <a:buChar char="•"/>
            </a:pPr>
            <a:r>
              <a:rPr lang="en-US" sz="2400" dirty="0">
                <a:solidFill>
                  <a:schemeClr val="bg1"/>
                </a:solidFill>
              </a:rPr>
              <a:t>1 year on Uranus = 84 Earth years</a:t>
            </a:r>
          </a:p>
          <a:p>
            <a:pPr marL="285750" indent="-285750">
              <a:buFont typeface="Arial"/>
              <a:buChar char="•"/>
            </a:pPr>
            <a:r>
              <a:rPr lang="en-US" sz="2400" dirty="0">
                <a:solidFill>
                  <a:schemeClr val="bg1"/>
                </a:solidFill>
              </a:rPr>
              <a:t>13 rings</a:t>
            </a:r>
          </a:p>
          <a:p>
            <a:pPr marL="285750" indent="-285750">
              <a:buFont typeface="Arial"/>
              <a:buChar char="•"/>
            </a:pPr>
            <a:r>
              <a:rPr lang="en-US" sz="2400" dirty="0">
                <a:solidFill>
                  <a:schemeClr val="bg1"/>
                </a:solidFill>
              </a:rPr>
              <a:t>Coldest planetary atmosphere</a:t>
            </a:r>
          </a:p>
          <a:p>
            <a:pPr marL="285750" indent="-285750">
              <a:buFont typeface="Arial"/>
              <a:buChar char="•"/>
            </a:pPr>
            <a:r>
              <a:rPr lang="en-US" sz="2400" dirty="0">
                <a:solidFill>
                  <a:schemeClr val="bg1"/>
                </a:solidFill>
              </a:rPr>
              <a:t>Voyager 2 is the only spacecraft that visited</a:t>
            </a:r>
          </a:p>
          <a:p>
            <a:pPr marL="285750" indent="-285750">
              <a:buFont typeface="Arial"/>
              <a:buChar char="•"/>
            </a:pPr>
            <a:endParaRPr lang="en-US" sz="2400" dirty="0">
              <a:solidFill>
                <a:srgbClr val="000000"/>
              </a:solidFill>
            </a:endParaRPr>
          </a:p>
        </p:txBody>
      </p:sp>
      <p:pic>
        <p:nvPicPr>
          <p:cNvPr id="6" name="Picture 5" descr="Uranus_clouds.jpg"/>
          <p:cNvPicPr>
            <a:picLocks noChangeAspect="1"/>
          </p:cNvPicPr>
          <p:nvPr/>
        </p:nvPicPr>
        <p:blipFill rotWithShape="1">
          <a:blip r:embed="rId4">
            <a:extLst>
              <a:ext uri="{28A0092B-C50C-407E-A947-70E740481C1C}">
                <a14:useLocalDpi xmlns:a14="http://schemas.microsoft.com/office/drawing/2010/main" val="0"/>
              </a:ext>
            </a:extLst>
          </a:blip>
          <a:srcRect l="13846" t="16908" r="8645" b="16915"/>
          <a:stretch/>
        </p:blipFill>
        <p:spPr>
          <a:xfrm>
            <a:off x="6323424" y="78429"/>
            <a:ext cx="2759615" cy="5489251"/>
          </a:xfrm>
          <a:prstGeom prst="rect">
            <a:avLst/>
          </a:prstGeom>
        </p:spPr>
      </p:pic>
    </p:spTree>
    <p:extLst>
      <p:ext uri="{BB962C8B-B14F-4D97-AF65-F5344CB8AC3E}">
        <p14:creationId xmlns:p14="http://schemas.microsoft.com/office/powerpoint/2010/main" val="988013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eptune1.jpg"/>
          <p:cNvPicPr>
            <a:picLocks noGrp="1" noChangeAspect="1"/>
          </p:cNvPicPr>
          <p:nvPr>
            <p:ph idx="1"/>
          </p:nvPr>
        </p:nvPicPr>
        <p:blipFill rotWithShape="1">
          <a:blip r:embed="rId3">
            <a:extLst>
              <a:ext uri="{28A0092B-C50C-407E-A947-70E740481C1C}">
                <a14:useLocalDpi xmlns:a14="http://schemas.microsoft.com/office/drawing/2010/main" val="0"/>
              </a:ext>
            </a:extLst>
          </a:blip>
          <a:srcRect t="-3458" b="-1481"/>
          <a:stretch/>
        </p:blipFill>
        <p:spPr>
          <a:xfrm>
            <a:off x="1388157" y="87930"/>
            <a:ext cx="6367686" cy="6682140"/>
          </a:xfrm>
        </p:spPr>
      </p:pic>
      <p:sp>
        <p:nvSpPr>
          <p:cNvPr id="2" name="Title 1"/>
          <p:cNvSpPr>
            <a:spLocks noGrp="1"/>
          </p:cNvSpPr>
          <p:nvPr>
            <p:ph type="title"/>
          </p:nvPr>
        </p:nvSpPr>
        <p:spPr/>
        <p:txBody>
          <a:bodyPr/>
          <a:lstStyle/>
          <a:p>
            <a:r>
              <a:rPr lang="en-US" dirty="0">
                <a:solidFill>
                  <a:srgbClr val="FFFFFF"/>
                </a:solidFill>
              </a:rPr>
              <a:t>Neptune</a:t>
            </a:r>
          </a:p>
        </p:txBody>
      </p:sp>
      <p:sp>
        <p:nvSpPr>
          <p:cNvPr id="3" name="TextBox 2"/>
          <p:cNvSpPr txBox="1"/>
          <p:nvPr/>
        </p:nvSpPr>
        <p:spPr>
          <a:xfrm>
            <a:off x="2660806" y="2338069"/>
            <a:ext cx="4091996" cy="2585323"/>
          </a:xfrm>
          <a:prstGeom prst="rect">
            <a:avLst/>
          </a:prstGeom>
          <a:noFill/>
        </p:spPr>
        <p:txBody>
          <a:bodyPr wrap="square" rtlCol="0">
            <a:spAutoFit/>
          </a:bodyPr>
          <a:lstStyle/>
          <a:p>
            <a:pPr marL="285750" indent="-285750">
              <a:buFont typeface="Arial"/>
              <a:buChar char="•"/>
            </a:pPr>
            <a:r>
              <a:rPr lang="en-US" sz="2400" dirty="0"/>
              <a:t>1 year on Neptune = 164 Earth years</a:t>
            </a:r>
          </a:p>
          <a:p>
            <a:pPr marL="285750" indent="-285750">
              <a:buFont typeface="Arial"/>
              <a:buChar char="•"/>
            </a:pPr>
            <a:r>
              <a:rPr lang="en-US" sz="2400" dirty="0"/>
              <a:t>Great Dark Spot</a:t>
            </a:r>
          </a:p>
          <a:p>
            <a:pPr marL="285750" indent="-285750">
              <a:buFont typeface="Arial"/>
              <a:buChar char="•"/>
            </a:pPr>
            <a:r>
              <a:rPr lang="en-US" sz="2400" dirty="0"/>
              <a:t>6 rings</a:t>
            </a:r>
          </a:p>
          <a:p>
            <a:pPr marL="285750" indent="-285750">
              <a:buFont typeface="Arial"/>
              <a:buChar char="•"/>
            </a:pPr>
            <a:r>
              <a:rPr lang="en-US" sz="2400" dirty="0"/>
              <a:t>Voyager 2 is the only spacecraft that visited</a:t>
            </a:r>
          </a:p>
          <a:p>
            <a:pPr marL="285750" indent="-285750">
              <a:buFont typeface="Arial"/>
              <a:buChar char="•"/>
            </a:pPr>
            <a:endParaRPr lang="en-US" dirty="0"/>
          </a:p>
        </p:txBody>
      </p:sp>
    </p:spTree>
    <p:extLst>
      <p:ext uri="{BB962C8B-B14F-4D97-AF65-F5344CB8AC3E}">
        <p14:creationId xmlns:p14="http://schemas.microsoft.com/office/powerpoint/2010/main" val="407552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554" y="322582"/>
            <a:ext cx="7886700" cy="1325563"/>
          </a:xfrm>
        </p:spPr>
        <p:txBody>
          <a:bodyPr/>
          <a:lstStyle/>
          <a:p>
            <a:r>
              <a:rPr lang="en-CA" b="1" dirty="0"/>
              <a:t>Pluto- A Planet?</a:t>
            </a:r>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53315" y="1648145"/>
            <a:ext cx="7981591" cy="4240574"/>
          </a:xfrm>
          <a:effectLst>
            <a:outerShdw blurRad="25400" dir="17880000">
              <a:srgbClr val="000000">
                <a:alpha val="46000"/>
              </a:srgbClr>
            </a:outerShdw>
            <a:softEdge rad="127000"/>
          </a:effec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0659" y="437531"/>
            <a:ext cx="2254247" cy="1210614"/>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2554" y="263055"/>
            <a:ext cx="1800200" cy="2023234"/>
          </a:xfrm>
          <a:prstGeom prst="rect">
            <a:avLst/>
          </a:prstGeom>
        </p:spPr>
      </p:pic>
    </p:spTree>
    <p:extLst>
      <p:ext uri="{BB962C8B-B14F-4D97-AF65-F5344CB8AC3E}">
        <p14:creationId xmlns:p14="http://schemas.microsoft.com/office/powerpoint/2010/main" val="1547195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325120"/>
            <a:ext cx="7765322" cy="970450"/>
          </a:xfrm>
        </p:spPr>
        <p:txBody>
          <a:bodyPr/>
          <a:lstStyle/>
          <a:p>
            <a:r>
              <a:rPr lang="en-CA" b="1" dirty="0"/>
              <a:t>Dwarf Planets</a:t>
            </a:r>
          </a:p>
        </p:txBody>
      </p:sp>
      <p:sp>
        <p:nvSpPr>
          <p:cNvPr id="5" name="Content Placeholder 4"/>
          <p:cNvSpPr>
            <a:spLocks noGrp="1"/>
          </p:cNvSpPr>
          <p:nvPr>
            <p:ph idx="1"/>
          </p:nvPr>
        </p:nvSpPr>
        <p:spPr>
          <a:xfrm>
            <a:off x="467360" y="1295570"/>
            <a:ext cx="4592320" cy="4637870"/>
          </a:xfrm>
        </p:spPr>
        <p:txBody>
          <a:bodyPr>
            <a:normAutofit/>
          </a:bodyPr>
          <a:lstStyle/>
          <a:p>
            <a:r>
              <a:rPr lang="en-CA" sz="2000" dirty="0"/>
              <a:t>A celestial body that</a:t>
            </a:r>
          </a:p>
          <a:p>
            <a:pPr lvl="1"/>
            <a:r>
              <a:rPr lang="en-CA" sz="2000" dirty="0"/>
              <a:t>Orbits around the Sun.</a:t>
            </a:r>
          </a:p>
          <a:p>
            <a:pPr lvl="1"/>
            <a:r>
              <a:rPr lang="en-CA" sz="2000" dirty="0"/>
              <a:t>Is not a satellite.</a:t>
            </a:r>
          </a:p>
          <a:p>
            <a:pPr lvl="1"/>
            <a:r>
              <a:rPr lang="en-CA" sz="2000" dirty="0"/>
              <a:t>Has sufficient mass for a self-gravity  to overcome rigid body forces so that it assumes a nearly round shape.</a:t>
            </a:r>
          </a:p>
          <a:p>
            <a:pPr lvl="1"/>
            <a:r>
              <a:rPr lang="en-CA" sz="2000" dirty="0"/>
              <a:t>And has not cleared its neighbourhood around its orbit.</a:t>
            </a:r>
          </a:p>
          <a:p>
            <a:r>
              <a:rPr lang="en-CA" sz="2000" dirty="0"/>
              <a:t>We know lots of them and lot of them still wait to be detected.</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864"/>
          <a:stretch/>
        </p:blipFill>
        <p:spPr>
          <a:xfrm>
            <a:off x="5059680" y="2276872"/>
            <a:ext cx="4084320" cy="2592288"/>
          </a:xfrm>
          <a:prstGeom prst="rect">
            <a:avLst/>
          </a:prstGeom>
        </p:spPr>
      </p:pic>
    </p:spTree>
    <p:extLst>
      <p:ext uri="{BB962C8B-B14F-4D97-AF65-F5344CB8AC3E}">
        <p14:creationId xmlns:p14="http://schemas.microsoft.com/office/powerpoint/2010/main" val="1871272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42" name="Picture 14" descr="240px-Plu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43" y="1636430"/>
            <a:ext cx="3816424"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454535" y="332656"/>
            <a:ext cx="2184265" cy="707886"/>
          </a:xfrm>
          <a:prstGeom prst="rect">
            <a:avLst/>
          </a:prstGeom>
        </p:spPr>
        <p:txBody>
          <a:bodyPr wrap="square">
            <a:spAutoFit/>
          </a:bodyPr>
          <a:lstStyle/>
          <a:p>
            <a:pPr algn="ctr"/>
            <a:r>
              <a:rPr lang="en-CA" sz="4000" b="1" dirty="0">
                <a:latin typeface="+mj-lt"/>
              </a:rPr>
              <a:t>Pluto</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1614137"/>
            <a:ext cx="3888432" cy="3888432"/>
          </a:xfrm>
          <a:prstGeom prst="rect">
            <a:avLst/>
          </a:prstGeom>
        </p:spPr>
      </p:pic>
      <p:sp>
        <p:nvSpPr>
          <p:cNvPr id="4" name="TextBox 3"/>
          <p:cNvSpPr txBox="1"/>
          <p:nvPr/>
        </p:nvSpPr>
        <p:spPr>
          <a:xfrm>
            <a:off x="1560339" y="5559349"/>
            <a:ext cx="2156231" cy="369332"/>
          </a:xfrm>
          <a:prstGeom prst="rect">
            <a:avLst/>
          </a:prstGeom>
          <a:noFill/>
        </p:spPr>
        <p:txBody>
          <a:bodyPr wrap="none" rtlCol="0">
            <a:spAutoFit/>
          </a:bodyPr>
          <a:lstStyle/>
          <a:p>
            <a:r>
              <a:rPr lang="en-CA" dirty="0"/>
              <a:t>Before New Horizons</a:t>
            </a:r>
            <a:endParaRPr lang="en-US" dirty="0"/>
          </a:p>
        </p:txBody>
      </p:sp>
      <p:sp>
        <p:nvSpPr>
          <p:cNvPr id="17" name="TextBox 16"/>
          <p:cNvSpPr txBox="1"/>
          <p:nvPr/>
        </p:nvSpPr>
        <p:spPr>
          <a:xfrm>
            <a:off x="5726548" y="5646585"/>
            <a:ext cx="2011384" cy="369332"/>
          </a:xfrm>
          <a:prstGeom prst="rect">
            <a:avLst/>
          </a:prstGeom>
          <a:noFill/>
        </p:spPr>
        <p:txBody>
          <a:bodyPr wrap="none" rtlCol="0">
            <a:spAutoFit/>
          </a:bodyPr>
          <a:lstStyle/>
          <a:p>
            <a:r>
              <a:rPr lang="en-CA" dirty="0"/>
              <a:t>After New Horizons</a:t>
            </a:r>
            <a:endParaRPr lang="en-US"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8350" y="71596"/>
            <a:ext cx="1678106" cy="1564834"/>
          </a:xfrm>
          <a:prstGeom prst="rect">
            <a:avLst/>
          </a:prstGeom>
        </p:spPr>
      </p:pic>
    </p:spTree>
    <p:extLst>
      <p:ext uri="{BB962C8B-B14F-4D97-AF65-F5344CB8AC3E}">
        <p14:creationId xmlns:p14="http://schemas.microsoft.com/office/powerpoint/2010/main" val="372923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54535" y="332656"/>
            <a:ext cx="2184265" cy="707886"/>
          </a:xfrm>
          <a:prstGeom prst="rect">
            <a:avLst/>
          </a:prstGeom>
        </p:spPr>
        <p:txBody>
          <a:bodyPr wrap="square">
            <a:spAutoFit/>
          </a:bodyPr>
          <a:lstStyle/>
          <a:p>
            <a:pPr algn="ctr"/>
            <a:r>
              <a:rPr lang="en-CA" sz="4000" b="1" dirty="0">
                <a:latin typeface="+mj-lt"/>
              </a:rPr>
              <a:t>Pluto</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268760"/>
            <a:ext cx="8185437" cy="3237795"/>
          </a:xfrm>
          <a:prstGeom prst="rect">
            <a:avLst/>
          </a:prstGeom>
        </p:spPr>
      </p:pic>
      <p:sp>
        <p:nvSpPr>
          <p:cNvPr id="6" name="TextBox 5"/>
          <p:cNvSpPr txBox="1"/>
          <p:nvPr/>
        </p:nvSpPr>
        <p:spPr>
          <a:xfrm>
            <a:off x="842445" y="4725144"/>
            <a:ext cx="7401963" cy="461665"/>
          </a:xfrm>
          <a:prstGeom prst="rect">
            <a:avLst/>
          </a:prstGeom>
          <a:noFill/>
        </p:spPr>
        <p:txBody>
          <a:bodyPr wrap="none" rtlCol="0">
            <a:spAutoFit/>
          </a:bodyPr>
          <a:lstStyle/>
          <a:p>
            <a:r>
              <a:rPr lang="en-CA" sz="2400" dirty="0"/>
              <a:t>Regions where water ice has been detected (blue regions)</a:t>
            </a:r>
            <a:endParaRPr lang="en-US" sz="2400" dirty="0"/>
          </a:p>
        </p:txBody>
      </p:sp>
    </p:spTree>
    <p:extLst>
      <p:ext uri="{BB962C8B-B14F-4D97-AF65-F5344CB8AC3E}">
        <p14:creationId xmlns:p14="http://schemas.microsoft.com/office/powerpoint/2010/main" val="94389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p:cNvPicPr>
            <a:picLocks noChangeAspect="1" noChangeArrowheads="1"/>
          </p:cNvPicPr>
          <p:nvPr/>
        </p:nvPicPr>
        <p:blipFill>
          <a:blip r:embed="rId3">
            <a:extLst>
              <a:ext uri="{28A0092B-C50C-407E-A947-70E740481C1C}">
                <a14:useLocalDpi xmlns:a14="http://schemas.microsoft.com/office/drawing/2010/main" val="0"/>
              </a:ext>
            </a:extLst>
          </a:blip>
          <a:srcRect l="35765" t="19086"/>
          <a:stretch>
            <a:fillRect/>
          </a:stretch>
        </p:blipFill>
        <p:spPr bwMode="auto">
          <a:xfrm>
            <a:off x="264243" y="414328"/>
            <a:ext cx="2661019" cy="2514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04800"/>
            <a:ext cx="2808288" cy="248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3625418"/>
            <a:ext cx="3062302" cy="2571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7"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073250" y="3413989"/>
            <a:ext cx="2781362" cy="278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8" name="Text Box 7"/>
          <p:cNvSpPr txBox="1">
            <a:spLocks noChangeArrowheads="1"/>
          </p:cNvSpPr>
          <p:nvPr/>
        </p:nvSpPr>
        <p:spPr bwMode="auto">
          <a:xfrm>
            <a:off x="7091282" y="6195351"/>
            <a:ext cx="12977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2400" b="1" dirty="0">
                <a:solidFill>
                  <a:schemeClr val="tx2"/>
                </a:solidFill>
              </a:rPr>
              <a:t>Ceres</a:t>
            </a:r>
          </a:p>
        </p:txBody>
      </p:sp>
      <p:sp>
        <p:nvSpPr>
          <p:cNvPr id="18439" name="Text Box 8"/>
          <p:cNvSpPr txBox="1">
            <a:spLocks noChangeArrowheads="1"/>
          </p:cNvSpPr>
          <p:nvPr/>
        </p:nvSpPr>
        <p:spPr bwMode="auto">
          <a:xfrm>
            <a:off x="972952" y="3046041"/>
            <a:ext cx="124360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2400" b="1" dirty="0">
                <a:solidFill>
                  <a:schemeClr val="tx2"/>
                </a:solidFill>
              </a:rPr>
              <a:t>Eris</a:t>
            </a:r>
          </a:p>
        </p:txBody>
      </p:sp>
      <p:sp>
        <p:nvSpPr>
          <p:cNvPr id="18440" name="Text Box 9"/>
          <p:cNvSpPr txBox="1">
            <a:spLocks noChangeArrowheads="1"/>
          </p:cNvSpPr>
          <p:nvPr/>
        </p:nvSpPr>
        <p:spPr bwMode="auto">
          <a:xfrm>
            <a:off x="6608701" y="2815209"/>
            <a:ext cx="17828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2400" b="1" dirty="0" err="1">
                <a:solidFill>
                  <a:schemeClr val="tx2"/>
                </a:solidFill>
              </a:rPr>
              <a:t>Makemake</a:t>
            </a:r>
            <a:endParaRPr lang="en-US" sz="2400" b="1" dirty="0">
              <a:solidFill>
                <a:schemeClr val="tx2"/>
              </a:solidFill>
            </a:endParaRPr>
          </a:p>
        </p:txBody>
      </p:sp>
      <p:sp>
        <p:nvSpPr>
          <p:cNvPr id="18441" name="Text Box 10"/>
          <p:cNvSpPr txBox="1">
            <a:spLocks noChangeArrowheads="1"/>
          </p:cNvSpPr>
          <p:nvPr/>
        </p:nvSpPr>
        <p:spPr bwMode="auto">
          <a:xfrm>
            <a:off x="823039" y="6226129"/>
            <a:ext cx="177524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2200" b="1" dirty="0" err="1">
                <a:solidFill>
                  <a:schemeClr val="tx2"/>
                </a:solidFill>
              </a:rPr>
              <a:t>Haumea</a:t>
            </a:r>
            <a:endParaRPr lang="en-US" sz="2200" b="1" dirty="0">
              <a:solidFill>
                <a:schemeClr val="tx2"/>
              </a:solidFill>
            </a:endParaRPr>
          </a:p>
        </p:txBody>
      </p:sp>
      <p:sp>
        <p:nvSpPr>
          <p:cNvPr id="2" name="Rectangle 1"/>
          <p:cNvSpPr/>
          <p:nvPr/>
        </p:nvSpPr>
        <p:spPr>
          <a:xfrm>
            <a:off x="3454535" y="2321585"/>
            <a:ext cx="2184265" cy="1323439"/>
          </a:xfrm>
          <a:prstGeom prst="rect">
            <a:avLst/>
          </a:prstGeom>
        </p:spPr>
        <p:txBody>
          <a:bodyPr wrap="square">
            <a:spAutoFit/>
          </a:bodyPr>
          <a:lstStyle/>
          <a:p>
            <a:pPr algn="ctr"/>
            <a:r>
              <a:rPr lang="en-CA" sz="4000" b="1" dirty="0">
                <a:latin typeface="+mj-lt"/>
              </a:rPr>
              <a:t>Dwarf Planets</a:t>
            </a:r>
          </a:p>
        </p:txBody>
      </p:sp>
    </p:spTree>
    <p:extLst>
      <p:ext uri="{BB962C8B-B14F-4D97-AF65-F5344CB8AC3E}">
        <p14:creationId xmlns:p14="http://schemas.microsoft.com/office/powerpoint/2010/main" val="2496807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438355" y="147040"/>
            <a:ext cx="3526881" cy="3598982"/>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8"/>
          <p:cNvPicPr>
            <a:picLocks noChangeAspect="1" noChangeArrowheads="1"/>
          </p:cNvPicPr>
          <p:nvPr/>
        </p:nvPicPr>
        <p:blipFill>
          <a:blip r:embed="rId4">
            <a:extLst>
              <a:ext uri="{28A0092B-C50C-407E-A947-70E740481C1C}">
                <a14:useLocalDpi xmlns:a14="http://schemas.microsoft.com/office/drawing/2010/main" val="0"/>
              </a:ext>
            </a:extLst>
          </a:blip>
          <a:srcRect l="35765" t="19086"/>
          <a:stretch>
            <a:fillRect/>
          </a:stretch>
        </p:blipFill>
        <p:spPr bwMode="auto">
          <a:xfrm>
            <a:off x="6201796" y="3940926"/>
            <a:ext cx="2131802" cy="2014023"/>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4" name="Text Box 9"/>
          <p:cNvSpPr txBox="1">
            <a:spLocks noChangeArrowheads="1"/>
          </p:cNvSpPr>
          <p:nvPr/>
        </p:nvSpPr>
        <p:spPr bwMode="auto">
          <a:xfrm>
            <a:off x="4434586" y="4305080"/>
            <a:ext cx="176721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2400" dirty="0">
                <a:latin typeface="+mn-lt"/>
              </a:rPr>
              <a:t>Eris and </a:t>
            </a:r>
            <a:r>
              <a:rPr lang="en-US" sz="2400" dirty="0" err="1">
                <a:latin typeface="+mn-lt"/>
              </a:rPr>
              <a:t>Dysnomia</a:t>
            </a:r>
            <a:endParaRPr lang="en-US" sz="2400" dirty="0">
              <a:latin typeface="+mn-lt"/>
            </a:endParaRPr>
          </a:p>
        </p:txBody>
      </p:sp>
      <p:pic>
        <p:nvPicPr>
          <p:cNvPr id="20487"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294" y="1878924"/>
            <a:ext cx="2584450" cy="2170113"/>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8" name="Text Box 13"/>
          <p:cNvSpPr txBox="1">
            <a:spLocks noChangeArrowheads="1"/>
          </p:cNvSpPr>
          <p:nvPr/>
        </p:nvSpPr>
        <p:spPr bwMode="auto">
          <a:xfrm>
            <a:off x="580960" y="4440105"/>
            <a:ext cx="282778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2400" dirty="0" err="1">
                <a:latin typeface="+mn-lt"/>
              </a:rPr>
              <a:t>Haumea</a:t>
            </a:r>
            <a:r>
              <a:rPr lang="en-US" sz="2400" dirty="0">
                <a:latin typeface="+mn-lt"/>
              </a:rPr>
              <a:t> and </a:t>
            </a:r>
          </a:p>
          <a:p>
            <a:pPr algn="ctr" eaLnBrk="1" hangingPunct="1">
              <a:spcBef>
                <a:spcPct val="50000"/>
              </a:spcBef>
            </a:pPr>
            <a:r>
              <a:rPr lang="en-US" sz="2400" dirty="0" err="1">
                <a:latin typeface="+mn-lt"/>
              </a:rPr>
              <a:t>Namaka</a:t>
            </a:r>
            <a:r>
              <a:rPr lang="en-US" sz="2400" dirty="0">
                <a:latin typeface="+mn-lt"/>
              </a:rPr>
              <a:t> &amp; </a:t>
            </a:r>
            <a:r>
              <a:rPr lang="en-US" sz="2400" dirty="0" err="1">
                <a:latin typeface="+mn-lt"/>
              </a:rPr>
              <a:t>Hi’aka</a:t>
            </a:r>
            <a:endParaRPr lang="en-US" sz="2400" dirty="0">
              <a:latin typeface="+mn-lt"/>
            </a:endParaRPr>
          </a:p>
        </p:txBody>
      </p:sp>
      <p:sp>
        <p:nvSpPr>
          <p:cNvPr id="20489" name="TextBox 7"/>
          <p:cNvSpPr txBox="1">
            <a:spLocks noChangeArrowheads="1"/>
          </p:cNvSpPr>
          <p:nvPr/>
        </p:nvSpPr>
        <p:spPr bwMode="auto">
          <a:xfrm>
            <a:off x="533400" y="360998"/>
            <a:ext cx="3901186"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CA" sz="3800" b="1" dirty="0">
                <a:latin typeface="+mj-lt"/>
              </a:rPr>
              <a:t>Dwarf Planets’ Moons</a:t>
            </a:r>
          </a:p>
        </p:txBody>
      </p:sp>
    </p:spTree>
    <p:extLst>
      <p:ext uri="{BB962C8B-B14F-4D97-AF65-F5344CB8AC3E}">
        <p14:creationId xmlns:p14="http://schemas.microsoft.com/office/powerpoint/2010/main" val="266735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Natural Satellite (Moons)</a:t>
            </a:r>
          </a:p>
        </p:txBody>
      </p:sp>
      <p:sp>
        <p:nvSpPr>
          <p:cNvPr id="3" name="Content Placeholder 2"/>
          <p:cNvSpPr>
            <a:spLocks noGrp="1"/>
          </p:cNvSpPr>
          <p:nvPr>
            <p:ph sz="half" idx="1"/>
          </p:nvPr>
        </p:nvSpPr>
        <p:spPr>
          <a:xfrm>
            <a:off x="628649" y="1825625"/>
            <a:ext cx="4231383" cy="3638489"/>
          </a:xfrm>
        </p:spPr>
        <p:txBody>
          <a:bodyPr>
            <a:noAutofit/>
          </a:bodyPr>
          <a:lstStyle/>
          <a:p>
            <a:r>
              <a:rPr lang="en-CA" sz="2400" dirty="0"/>
              <a:t>Moon is a celestial body that orbits a planet or a small body.</a:t>
            </a:r>
          </a:p>
          <a:p>
            <a:r>
              <a:rPr lang="en-CA" sz="2400" dirty="0"/>
              <a:t>~170 and counting</a:t>
            </a:r>
          </a:p>
          <a:p>
            <a:r>
              <a:rPr lang="en-CA" sz="2400" dirty="0"/>
              <a:t>They vary in shapes: Round to irregular in shape.</a:t>
            </a:r>
          </a:p>
          <a:p>
            <a:r>
              <a:rPr lang="en-CA" sz="2400" dirty="0"/>
              <a:t>Ganymede (moon of Jupiter) is the largest moon of our Solar System.</a:t>
            </a:r>
          </a:p>
        </p:txBody>
      </p:sp>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860032" y="1772816"/>
            <a:ext cx="3657600" cy="3691298"/>
          </a:xfrm>
        </p:spPr>
      </p:pic>
    </p:spTree>
    <p:extLst>
      <p:ext uri="{BB962C8B-B14F-4D97-AF65-F5344CB8AC3E}">
        <p14:creationId xmlns:p14="http://schemas.microsoft.com/office/powerpoint/2010/main" val="2810303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710212047"/>
              </p:ext>
            </p:extLst>
          </p:nvPr>
        </p:nvGraphicFramePr>
        <p:xfrm>
          <a:off x="528322" y="345441"/>
          <a:ext cx="7929423" cy="5506503"/>
        </p:xfrm>
        <a:graphic>
          <a:graphicData uri="http://schemas.openxmlformats.org/drawingml/2006/table">
            <a:tbl>
              <a:tblPr firstRow="1" bandRow="1">
                <a:tableStyleId>{5940675A-B579-460E-94D1-54222C63F5DA}</a:tableStyleId>
              </a:tblPr>
              <a:tblGrid>
                <a:gridCol w="2643141">
                  <a:extLst>
                    <a:ext uri="{9D8B030D-6E8A-4147-A177-3AD203B41FA5}">
                      <a16:colId xmlns:a16="http://schemas.microsoft.com/office/drawing/2014/main" val="20000"/>
                    </a:ext>
                  </a:extLst>
                </a:gridCol>
                <a:gridCol w="2643141">
                  <a:extLst>
                    <a:ext uri="{9D8B030D-6E8A-4147-A177-3AD203B41FA5}">
                      <a16:colId xmlns:a16="http://schemas.microsoft.com/office/drawing/2014/main" val="20001"/>
                    </a:ext>
                  </a:extLst>
                </a:gridCol>
                <a:gridCol w="2643141">
                  <a:extLst>
                    <a:ext uri="{9D8B030D-6E8A-4147-A177-3AD203B41FA5}">
                      <a16:colId xmlns:a16="http://schemas.microsoft.com/office/drawing/2014/main" val="20002"/>
                    </a:ext>
                  </a:extLst>
                </a:gridCol>
              </a:tblGrid>
              <a:tr h="444625">
                <a:tc>
                  <a:txBody>
                    <a:bodyPr/>
                    <a:lstStyle/>
                    <a:p>
                      <a:pPr algn="ctr"/>
                      <a:r>
                        <a:rPr lang="en-CA" sz="2000" b="1" u="sng" dirty="0"/>
                        <a:t>Planets</a:t>
                      </a:r>
                    </a:p>
                  </a:txBody>
                  <a:tcPr marL="82972" marR="82972"/>
                </a:tc>
                <a:tc>
                  <a:txBody>
                    <a:bodyPr/>
                    <a:lstStyle/>
                    <a:p>
                      <a:pPr algn="ctr"/>
                      <a:r>
                        <a:rPr lang="en-CA" sz="2000" b="1" u="sng" dirty="0"/>
                        <a:t># of Moons</a:t>
                      </a:r>
                    </a:p>
                  </a:txBody>
                  <a:tcPr marL="82972" marR="82972"/>
                </a:tc>
                <a:tc>
                  <a:txBody>
                    <a:bodyPr/>
                    <a:lstStyle/>
                    <a:p>
                      <a:pPr algn="ctr"/>
                      <a:r>
                        <a:rPr lang="en-CA" sz="2000" b="1" u="sng" dirty="0"/>
                        <a:t>Name/Misc.</a:t>
                      </a:r>
                    </a:p>
                  </a:txBody>
                  <a:tcPr marL="82972" marR="82972"/>
                </a:tc>
                <a:extLst>
                  <a:ext uri="{0D108BD9-81ED-4DB2-BD59-A6C34878D82A}">
                    <a16:rowId xmlns:a16="http://schemas.microsoft.com/office/drawing/2014/main" val="10000"/>
                  </a:ext>
                </a:extLst>
              </a:tr>
              <a:tr h="786643">
                <a:tc>
                  <a:txBody>
                    <a:bodyPr/>
                    <a:lstStyle/>
                    <a:p>
                      <a:pPr algn="ctr"/>
                      <a:r>
                        <a:rPr lang="en-CA" sz="2000" dirty="0"/>
                        <a:t>Earth</a:t>
                      </a:r>
                    </a:p>
                  </a:txBody>
                  <a:tcPr marL="82972" marR="82972"/>
                </a:tc>
                <a:tc>
                  <a:txBody>
                    <a:bodyPr/>
                    <a:lstStyle/>
                    <a:p>
                      <a:pPr algn="ctr"/>
                      <a:r>
                        <a:rPr lang="en-CA" sz="2000" dirty="0"/>
                        <a:t>1</a:t>
                      </a:r>
                    </a:p>
                  </a:txBody>
                  <a:tcPr marL="82972" marR="82972"/>
                </a:tc>
                <a:tc>
                  <a:txBody>
                    <a:bodyPr/>
                    <a:lstStyle/>
                    <a:p>
                      <a:r>
                        <a:rPr lang="en-CA" sz="2000" dirty="0"/>
                        <a:t>Luna-The only one we have landed</a:t>
                      </a:r>
                      <a:r>
                        <a:rPr lang="en-CA" sz="2000" baseline="0" dirty="0"/>
                        <a:t> on!</a:t>
                      </a:r>
                      <a:endParaRPr lang="en-CA" sz="2000" dirty="0"/>
                    </a:p>
                  </a:txBody>
                  <a:tcPr marL="82972" marR="82972"/>
                </a:tc>
                <a:extLst>
                  <a:ext uri="{0D108BD9-81ED-4DB2-BD59-A6C34878D82A}">
                    <a16:rowId xmlns:a16="http://schemas.microsoft.com/office/drawing/2014/main" val="10001"/>
                  </a:ext>
                </a:extLst>
              </a:tr>
              <a:tr h="444625">
                <a:tc>
                  <a:txBody>
                    <a:bodyPr/>
                    <a:lstStyle/>
                    <a:p>
                      <a:pPr algn="ctr"/>
                      <a:r>
                        <a:rPr lang="en-CA" sz="2000" dirty="0"/>
                        <a:t>Mars</a:t>
                      </a:r>
                    </a:p>
                  </a:txBody>
                  <a:tcPr marL="82972" marR="82972"/>
                </a:tc>
                <a:tc>
                  <a:txBody>
                    <a:bodyPr/>
                    <a:lstStyle/>
                    <a:p>
                      <a:pPr algn="ctr"/>
                      <a:r>
                        <a:rPr lang="en-CA" sz="2000" dirty="0"/>
                        <a:t>2</a:t>
                      </a:r>
                    </a:p>
                  </a:txBody>
                  <a:tcPr marL="82972" marR="82972"/>
                </a:tc>
                <a:tc>
                  <a:txBody>
                    <a:bodyPr/>
                    <a:lstStyle/>
                    <a:p>
                      <a:r>
                        <a:rPr lang="en-CA" sz="2000" dirty="0"/>
                        <a:t>Phobos</a:t>
                      </a:r>
                      <a:r>
                        <a:rPr lang="en-CA" sz="2000" baseline="0" dirty="0"/>
                        <a:t> and Deimos </a:t>
                      </a:r>
                      <a:endParaRPr lang="en-CA" sz="2000" dirty="0"/>
                    </a:p>
                  </a:txBody>
                  <a:tcPr marL="82972" marR="82972"/>
                </a:tc>
                <a:extLst>
                  <a:ext uri="{0D108BD9-81ED-4DB2-BD59-A6C34878D82A}">
                    <a16:rowId xmlns:a16="http://schemas.microsoft.com/office/drawing/2014/main" val="10002"/>
                  </a:ext>
                </a:extLst>
              </a:tr>
              <a:tr h="1470681">
                <a:tc>
                  <a:txBody>
                    <a:bodyPr/>
                    <a:lstStyle/>
                    <a:p>
                      <a:pPr algn="ctr"/>
                      <a:r>
                        <a:rPr lang="en-CA" sz="2000" dirty="0"/>
                        <a:t>Jupiter</a:t>
                      </a:r>
                    </a:p>
                  </a:txBody>
                  <a:tcPr marL="82972" marR="82972"/>
                </a:tc>
                <a:tc>
                  <a:txBody>
                    <a:bodyPr/>
                    <a:lstStyle/>
                    <a:p>
                      <a:pPr algn="ctr"/>
                      <a:r>
                        <a:rPr lang="en-CA" sz="2000" dirty="0"/>
                        <a:t>67</a:t>
                      </a:r>
                    </a:p>
                  </a:txBody>
                  <a:tcPr marL="82972" marR="82972"/>
                </a:tc>
                <a:tc>
                  <a:txBody>
                    <a:bodyPr/>
                    <a:lstStyle/>
                    <a:p>
                      <a:r>
                        <a:rPr lang="en-CA" sz="2000" dirty="0"/>
                        <a:t>Ganymede</a:t>
                      </a:r>
                      <a:r>
                        <a:rPr lang="en-CA" sz="2000" baseline="0" dirty="0"/>
                        <a:t> (largest), Io, Calisto, Europa (Galilean Moons)+ many more!</a:t>
                      </a:r>
                      <a:endParaRPr lang="en-CA" sz="2000" dirty="0"/>
                    </a:p>
                  </a:txBody>
                  <a:tcPr marL="82972" marR="82972"/>
                </a:tc>
                <a:extLst>
                  <a:ext uri="{0D108BD9-81ED-4DB2-BD59-A6C34878D82A}">
                    <a16:rowId xmlns:a16="http://schemas.microsoft.com/office/drawing/2014/main" val="10003"/>
                  </a:ext>
                </a:extLst>
              </a:tr>
              <a:tr h="786643">
                <a:tc>
                  <a:txBody>
                    <a:bodyPr/>
                    <a:lstStyle/>
                    <a:p>
                      <a:pPr algn="ctr"/>
                      <a:r>
                        <a:rPr lang="en-CA" sz="2000" dirty="0"/>
                        <a:t>Saturn</a:t>
                      </a:r>
                    </a:p>
                  </a:txBody>
                  <a:tcPr marL="82972" marR="82972"/>
                </a:tc>
                <a:tc>
                  <a:txBody>
                    <a:bodyPr/>
                    <a:lstStyle/>
                    <a:p>
                      <a:pPr algn="ctr"/>
                      <a:r>
                        <a:rPr lang="en-CA" sz="2000" dirty="0"/>
                        <a:t>62</a:t>
                      </a:r>
                    </a:p>
                  </a:txBody>
                  <a:tcPr marL="82972" marR="82972"/>
                </a:tc>
                <a:tc>
                  <a:txBody>
                    <a:bodyPr/>
                    <a:lstStyle/>
                    <a:p>
                      <a:r>
                        <a:rPr lang="en-CA" sz="2000" dirty="0"/>
                        <a:t>Titan,</a:t>
                      </a:r>
                      <a:r>
                        <a:rPr lang="en-CA" sz="2000" baseline="0" dirty="0"/>
                        <a:t> Enceladus+ many more!</a:t>
                      </a:r>
                      <a:endParaRPr lang="en-CA" sz="2000" dirty="0"/>
                    </a:p>
                  </a:txBody>
                  <a:tcPr marL="82972" marR="82972"/>
                </a:tc>
                <a:extLst>
                  <a:ext uri="{0D108BD9-81ED-4DB2-BD59-A6C34878D82A}">
                    <a16:rowId xmlns:a16="http://schemas.microsoft.com/office/drawing/2014/main" val="10004"/>
                  </a:ext>
                </a:extLst>
              </a:tr>
              <a:tr h="786643">
                <a:tc>
                  <a:txBody>
                    <a:bodyPr/>
                    <a:lstStyle/>
                    <a:p>
                      <a:pPr algn="ctr"/>
                      <a:r>
                        <a:rPr lang="en-CA" sz="2000" dirty="0"/>
                        <a:t>Uranus</a:t>
                      </a:r>
                    </a:p>
                  </a:txBody>
                  <a:tcPr marL="82972" marR="82972"/>
                </a:tc>
                <a:tc>
                  <a:txBody>
                    <a:bodyPr/>
                    <a:lstStyle/>
                    <a:p>
                      <a:pPr algn="ctr"/>
                      <a:r>
                        <a:rPr lang="en-CA" sz="2000" dirty="0"/>
                        <a:t>27</a:t>
                      </a:r>
                    </a:p>
                  </a:txBody>
                  <a:tcPr marL="82972" marR="82972"/>
                </a:tc>
                <a:tc>
                  <a:txBody>
                    <a:bodyPr/>
                    <a:lstStyle/>
                    <a:p>
                      <a:r>
                        <a:rPr lang="en-CA" sz="2000" dirty="0" err="1"/>
                        <a:t>Titania</a:t>
                      </a:r>
                      <a:r>
                        <a:rPr lang="en-CA" sz="2000" dirty="0"/>
                        <a:t>, Miranda + many more!</a:t>
                      </a:r>
                    </a:p>
                  </a:txBody>
                  <a:tcPr marL="82972" marR="82972"/>
                </a:tc>
                <a:extLst>
                  <a:ext uri="{0D108BD9-81ED-4DB2-BD59-A6C34878D82A}">
                    <a16:rowId xmlns:a16="http://schemas.microsoft.com/office/drawing/2014/main" val="10005"/>
                  </a:ext>
                </a:extLst>
              </a:tr>
              <a:tr h="786643">
                <a:tc>
                  <a:txBody>
                    <a:bodyPr/>
                    <a:lstStyle/>
                    <a:p>
                      <a:pPr algn="ctr"/>
                      <a:r>
                        <a:rPr lang="en-CA" sz="2000" dirty="0"/>
                        <a:t>Neptune</a:t>
                      </a:r>
                    </a:p>
                  </a:txBody>
                  <a:tcPr marL="82972" marR="82972"/>
                </a:tc>
                <a:tc>
                  <a:txBody>
                    <a:bodyPr/>
                    <a:lstStyle/>
                    <a:p>
                      <a:pPr algn="ctr"/>
                      <a:r>
                        <a:rPr lang="en-CA" sz="2000" dirty="0"/>
                        <a:t>14</a:t>
                      </a:r>
                    </a:p>
                  </a:txBody>
                  <a:tcPr marL="82972" marR="82972"/>
                </a:tc>
                <a:tc>
                  <a:txBody>
                    <a:bodyPr/>
                    <a:lstStyle/>
                    <a:p>
                      <a:r>
                        <a:rPr lang="en-CA" sz="2000" dirty="0"/>
                        <a:t>Triton, </a:t>
                      </a:r>
                      <a:r>
                        <a:rPr lang="en-CA" sz="2000" dirty="0" err="1"/>
                        <a:t>Larrisa</a:t>
                      </a:r>
                      <a:r>
                        <a:rPr lang="en-CA" sz="2000" dirty="0"/>
                        <a:t>+</a:t>
                      </a:r>
                      <a:r>
                        <a:rPr lang="en-CA" sz="2000" baseline="0" dirty="0"/>
                        <a:t> many more!</a:t>
                      </a:r>
                      <a:endParaRPr lang="en-CA" sz="2000" dirty="0"/>
                    </a:p>
                  </a:txBody>
                  <a:tcPr marL="82972" marR="82972"/>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88817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Earth’s Moon: Luna</a:t>
            </a:r>
            <a:endParaRPr lang="en-US" dirty="0"/>
          </a:p>
        </p:txBody>
      </p:sp>
      <p:sp>
        <p:nvSpPr>
          <p:cNvPr id="8" name="Text Placeholder 7"/>
          <p:cNvSpPr>
            <a:spLocks noGrp="1"/>
          </p:cNvSpPr>
          <p:nvPr>
            <p:ph type="body" idx="1"/>
          </p:nvPr>
        </p:nvSpPr>
        <p:spPr/>
        <p:txBody>
          <a:bodyPr/>
          <a:lstStyle/>
          <a:p>
            <a:r>
              <a:rPr lang="en-CA" dirty="0"/>
              <a:t>Nearside</a:t>
            </a:r>
            <a:endParaRPr lang="en-US" dirty="0"/>
          </a:p>
        </p:txBody>
      </p:sp>
      <p:pic>
        <p:nvPicPr>
          <p:cNvPr id="12" name="Content Placeholder 1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77094" y="2379663"/>
            <a:ext cx="3411537" cy="3411537"/>
          </a:xfrm>
        </p:spPr>
      </p:pic>
      <p:sp>
        <p:nvSpPr>
          <p:cNvPr id="10" name="Text Placeholder 9"/>
          <p:cNvSpPr>
            <a:spLocks noGrp="1"/>
          </p:cNvSpPr>
          <p:nvPr>
            <p:ph type="body" sz="quarter" idx="3"/>
          </p:nvPr>
        </p:nvSpPr>
        <p:spPr/>
        <p:txBody>
          <a:bodyPr/>
          <a:lstStyle/>
          <a:p>
            <a:r>
              <a:rPr lang="en-CA" dirty="0" err="1"/>
              <a:t>Farside</a:t>
            </a:r>
            <a:endParaRPr lang="en-US" dirty="0"/>
          </a:p>
        </p:txBody>
      </p:sp>
      <p:pic>
        <p:nvPicPr>
          <p:cNvPr id="13" name="Content Placeholder 12"/>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4851400" y="2379663"/>
            <a:ext cx="3411537" cy="3411537"/>
          </a:xfrm>
        </p:spPr>
      </p:pic>
    </p:spTree>
    <p:extLst>
      <p:ext uri="{BB962C8B-B14F-4D97-AF65-F5344CB8AC3E}">
        <p14:creationId xmlns:p14="http://schemas.microsoft.com/office/powerpoint/2010/main" val="3797452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Jupiter’s Galilean Moons</a:t>
            </a:r>
          </a:p>
        </p:txBody>
      </p:sp>
      <p:pic>
        <p:nvPicPr>
          <p:cNvPr id="8"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8600" y="2020815"/>
            <a:ext cx="8686800" cy="2802899"/>
          </a:xfrm>
          <a:effectLst>
            <a:outerShdw blurRad="25400" dir="17880000">
              <a:srgbClr val="000000">
                <a:alpha val="46000"/>
              </a:srgbClr>
            </a:outerShdw>
            <a:softEdge rad="127000"/>
          </a:effectLst>
        </p:spPr>
      </p:pic>
      <p:sp>
        <p:nvSpPr>
          <p:cNvPr id="9" name="TextBox 8"/>
          <p:cNvSpPr txBox="1"/>
          <p:nvPr/>
        </p:nvSpPr>
        <p:spPr>
          <a:xfrm>
            <a:off x="990319" y="4876216"/>
            <a:ext cx="463588" cy="461665"/>
          </a:xfrm>
          <a:prstGeom prst="rect">
            <a:avLst/>
          </a:prstGeom>
          <a:noFill/>
        </p:spPr>
        <p:txBody>
          <a:bodyPr wrap="none" rtlCol="0">
            <a:spAutoFit/>
          </a:bodyPr>
          <a:lstStyle/>
          <a:p>
            <a:r>
              <a:rPr lang="en-CA" sz="2400" dirty="0"/>
              <a:t>Io</a:t>
            </a:r>
            <a:endParaRPr lang="en-US" sz="2400" dirty="0"/>
          </a:p>
        </p:txBody>
      </p:sp>
      <p:sp>
        <p:nvSpPr>
          <p:cNvPr id="10" name="TextBox 9"/>
          <p:cNvSpPr txBox="1"/>
          <p:nvPr/>
        </p:nvSpPr>
        <p:spPr>
          <a:xfrm>
            <a:off x="2524259" y="4843443"/>
            <a:ext cx="1149674" cy="461665"/>
          </a:xfrm>
          <a:prstGeom prst="rect">
            <a:avLst/>
          </a:prstGeom>
          <a:noFill/>
        </p:spPr>
        <p:txBody>
          <a:bodyPr wrap="none" rtlCol="0">
            <a:spAutoFit/>
          </a:bodyPr>
          <a:lstStyle/>
          <a:p>
            <a:r>
              <a:rPr lang="en-CA" sz="2400" dirty="0"/>
              <a:t>Europa</a:t>
            </a:r>
            <a:endParaRPr lang="en-US" sz="2400" dirty="0"/>
          </a:p>
        </p:txBody>
      </p:sp>
      <p:sp>
        <p:nvSpPr>
          <p:cNvPr id="11" name="TextBox 10"/>
          <p:cNvSpPr txBox="1"/>
          <p:nvPr/>
        </p:nvSpPr>
        <p:spPr>
          <a:xfrm>
            <a:off x="4568007" y="4843443"/>
            <a:ext cx="1624163" cy="461665"/>
          </a:xfrm>
          <a:prstGeom prst="rect">
            <a:avLst/>
          </a:prstGeom>
          <a:noFill/>
        </p:spPr>
        <p:txBody>
          <a:bodyPr wrap="none" rtlCol="0">
            <a:spAutoFit/>
          </a:bodyPr>
          <a:lstStyle/>
          <a:p>
            <a:r>
              <a:rPr lang="en-CA" sz="2400" dirty="0"/>
              <a:t>Ganymede</a:t>
            </a:r>
            <a:endParaRPr lang="en-US" sz="2400" dirty="0"/>
          </a:p>
        </p:txBody>
      </p:sp>
      <p:sp>
        <p:nvSpPr>
          <p:cNvPr id="12" name="TextBox 11"/>
          <p:cNvSpPr txBox="1"/>
          <p:nvPr/>
        </p:nvSpPr>
        <p:spPr>
          <a:xfrm>
            <a:off x="7262522" y="4843443"/>
            <a:ext cx="1188146" cy="461665"/>
          </a:xfrm>
          <a:prstGeom prst="rect">
            <a:avLst/>
          </a:prstGeom>
          <a:noFill/>
        </p:spPr>
        <p:txBody>
          <a:bodyPr wrap="none" rtlCol="0">
            <a:spAutoFit/>
          </a:bodyPr>
          <a:lstStyle/>
          <a:p>
            <a:r>
              <a:rPr lang="en-CA" sz="2400" dirty="0" err="1"/>
              <a:t>Callisto</a:t>
            </a:r>
            <a:endParaRPr lang="en-US" sz="2400" dirty="0"/>
          </a:p>
        </p:txBody>
      </p:sp>
    </p:spTree>
    <p:extLst>
      <p:ext uri="{BB962C8B-B14F-4D97-AF65-F5344CB8AC3E}">
        <p14:creationId xmlns:p14="http://schemas.microsoft.com/office/powerpoint/2010/main" val="3656122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6632"/>
            <a:ext cx="7886700" cy="1325563"/>
          </a:xfrm>
        </p:spPr>
        <p:txBody>
          <a:bodyPr/>
          <a:lstStyle/>
          <a:p>
            <a:pPr algn="l"/>
            <a:r>
              <a:rPr lang="en-CA" b="1" dirty="0"/>
              <a:t>Saturn’s Moons</a:t>
            </a:r>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1569936"/>
            <a:ext cx="3886200" cy="3886200"/>
          </a:xfrm>
        </p:spPr>
      </p:pic>
      <p:pic>
        <p:nvPicPr>
          <p:cNvPr id="4" name="Content Placeholder 3"/>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379825" y="455379"/>
            <a:ext cx="2270550" cy="4525963"/>
          </a:xfrm>
        </p:spPr>
      </p:pic>
      <p:sp>
        <p:nvSpPr>
          <p:cNvPr id="15" name="TextBox 14"/>
          <p:cNvSpPr txBox="1"/>
          <p:nvPr/>
        </p:nvSpPr>
        <p:spPr>
          <a:xfrm>
            <a:off x="1691680" y="5553936"/>
            <a:ext cx="1728192" cy="523220"/>
          </a:xfrm>
          <a:prstGeom prst="rect">
            <a:avLst/>
          </a:prstGeom>
          <a:noFill/>
        </p:spPr>
        <p:txBody>
          <a:bodyPr wrap="square" rtlCol="0">
            <a:spAutoFit/>
          </a:bodyPr>
          <a:lstStyle/>
          <a:p>
            <a:pPr algn="ctr"/>
            <a:r>
              <a:rPr lang="en-CA" sz="2800" dirty="0"/>
              <a:t>Titan</a:t>
            </a:r>
          </a:p>
        </p:txBody>
      </p:sp>
      <p:sp>
        <p:nvSpPr>
          <p:cNvPr id="16" name="TextBox 15"/>
          <p:cNvSpPr txBox="1"/>
          <p:nvPr/>
        </p:nvSpPr>
        <p:spPr>
          <a:xfrm>
            <a:off x="5148064" y="5012427"/>
            <a:ext cx="3096344" cy="954107"/>
          </a:xfrm>
          <a:prstGeom prst="rect">
            <a:avLst/>
          </a:prstGeom>
          <a:noFill/>
        </p:spPr>
        <p:txBody>
          <a:bodyPr wrap="square" rtlCol="0">
            <a:spAutoFit/>
          </a:bodyPr>
          <a:lstStyle/>
          <a:p>
            <a:pPr algn="ctr"/>
            <a:r>
              <a:rPr lang="en-CA" sz="2800" dirty="0"/>
              <a:t>Titan as seen by Huygens Probe</a:t>
            </a:r>
          </a:p>
        </p:txBody>
      </p:sp>
    </p:spTree>
    <p:extLst>
      <p:ext uri="{BB962C8B-B14F-4D97-AF65-F5344CB8AC3E}">
        <p14:creationId xmlns:p14="http://schemas.microsoft.com/office/powerpoint/2010/main" val="2862342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Moons: Saturn</a:t>
            </a:r>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1925016"/>
            <a:ext cx="3886200" cy="3580855"/>
          </a:xfrm>
        </p:spPr>
      </p:pic>
      <p:pic>
        <p:nvPicPr>
          <p:cNvPr id="7"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29150" y="2728349"/>
            <a:ext cx="3886200" cy="1974189"/>
          </a:xfrm>
        </p:spPr>
      </p:pic>
      <p:sp>
        <p:nvSpPr>
          <p:cNvPr id="15" name="TextBox 14"/>
          <p:cNvSpPr txBox="1"/>
          <p:nvPr/>
        </p:nvSpPr>
        <p:spPr>
          <a:xfrm>
            <a:off x="1635646" y="5716982"/>
            <a:ext cx="1872208" cy="523220"/>
          </a:xfrm>
          <a:prstGeom prst="rect">
            <a:avLst/>
          </a:prstGeom>
          <a:noFill/>
        </p:spPr>
        <p:txBody>
          <a:bodyPr wrap="square" rtlCol="0">
            <a:spAutoFit/>
          </a:bodyPr>
          <a:lstStyle/>
          <a:p>
            <a:r>
              <a:rPr lang="en-CA" sz="2800" dirty="0"/>
              <a:t>Enceladus</a:t>
            </a:r>
          </a:p>
        </p:txBody>
      </p:sp>
      <p:sp>
        <p:nvSpPr>
          <p:cNvPr id="16" name="TextBox 15"/>
          <p:cNvSpPr txBox="1"/>
          <p:nvPr/>
        </p:nvSpPr>
        <p:spPr>
          <a:xfrm>
            <a:off x="4572000" y="4877344"/>
            <a:ext cx="4176464" cy="523220"/>
          </a:xfrm>
          <a:prstGeom prst="rect">
            <a:avLst/>
          </a:prstGeom>
          <a:noFill/>
        </p:spPr>
        <p:txBody>
          <a:bodyPr wrap="square" rtlCol="0">
            <a:spAutoFit/>
          </a:bodyPr>
          <a:lstStyle/>
          <a:p>
            <a:pPr algn="ctr"/>
            <a:r>
              <a:rPr lang="en-CA" sz="2800" dirty="0"/>
              <a:t>Geysers on Enceladus</a:t>
            </a:r>
          </a:p>
        </p:txBody>
      </p:sp>
    </p:spTree>
    <p:extLst>
      <p:ext uri="{BB962C8B-B14F-4D97-AF65-F5344CB8AC3E}">
        <p14:creationId xmlns:p14="http://schemas.microsoft.com/office/powerpoint/2010/main" val="1095504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Meteoroids, Meteors &amp; Meteorites </a:t>
            </a:r>
          </a:p>
        </p:txBody>
      </p:sp>
      <p:sp>
        <p:nvSpPr>
          <p:cNvPr id="3" name="Content Placeholder 2"/>
          <p:cNvSpPr>
            <a:spLocks noGrp="1"/>
          </p:cNvSpPr>
          <p:nvPr>
            <p:ph idx="1"/>
          </p:nvPr>
        </p:nvSpPr>
        <p:spPr>
          <a:xfrm>
            <a:off x="412626" y="1708993"/>
            <a:ext cx="4519414" cy="4351338"/>
          </a:xfrm>
        </p:spPr>
        <p:txBody>
          <a:bodyPr>
            <a:normAutofit fontScale="92500"/>
          </a:bodyPr>
          <a:lstStyle/>
          <a:p>
            <a:r>
              <a:rPr lang="en-CA" sz="2200" dirty="0"/>
              <a:t>Little chunks of rocks and debris in space are called </a:t>
            </a:r>
            <a:r>
              <a:rPr lang="en-CA" sz="2200" b="1" dirty="0"/>
              <a:t>Meteoroids</a:t>
            </a:r>
            <a:r>
              <a:rPr lang="en-CA" sz="2200" dirty="0"/>
              <a:t>.</a:t>
            </a:r>
          </a:p>
          <a:p>
            <a:r>
              <a:rPr lang="en-CA" sz="2200" dirty="0"/>
              <a:t>Meteoroids become </a:t>
            </a:r>
            <a:r>
              <a:rPr lang="en-CA" sz="2200" b="1" dirty="0"/>
              <a:t>Meteors</a:t>
            </a:r>
            <a:r>
              <a:rPr lang="en-CA" sz="2200" dirty="0"/>
              <a:t> (or shooting stars) when they fall through the planet’s atmosphere; leaving a bright trail as they are heated by the friction of atmosphere.</a:t>
            </a:r>
          </a:p>
          <a:p>
            <a:r>
              <a:rPr lang="en-CA" sz="2200" dirty="0"/>
              <a:t>The pieces that survive this journey and hit the ground are called </a:t>
            </a:r>
            <a:r>
              <a:rPr lang="en-CA" sz="2200" b="1" dirty="0"/>
              <a:t>meteorites</a:t>
            </a:r>
            <a:r>
              <a:rPr lang="en-CA" sz="2200" dirty="0"/>
              <a:t>.</a:t>
            </a:r>
          </a:p>
          <a:p>
            <a:r>
              <a:rPr lang="en-CA" sz="2200" dirty="0"/>
              <a:t>Sizes range from few mms to few meters.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3782" y="1877092"/>
            <a:ext cx="4218992" cy="4312182"/>
          </a:xfrm>
          <a:prstGeom prst="rect">
            <a:avLst/>
          </a:prstGeom>
          <a:effectLst>
            <a:softEdge rad="127000"/>
          </a:effectLst>
        </p:spPr>
      </p:pic>
    </p:spTree>
    <p:extLst>
      <p:ext uri="{BB962C8B-B14F-4D97-AF65-F5344CB8AC3E}">
        <p14:creationId xmlns:p14="http://schemas.microsoft.com/office/powerpoint/2010/main" val="4257827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Asteroids</a:t>
            </a:r>
          </a:p>
        </p:txBody>
      </p:sp>
      <p:sp>
        <p:nvSpPr>
          <p:cNvPr id="3" name="Content Placeholder 2"/>
          <p:cNvSpPr>
            <a:spLocks noGrp="1"/>
          </p:cNvSpPr>
          <p:nvPr>
            <p:ph sz="half" idx="1"/>
          </p:nvPr>
        </p:nvSpPr>
        <p:spPr>
          <a:xfrm>
            <a:off x="395536" y="1484784"/>
            <a:ext cx="3886200" cy="3547591"/>
          </a:xfrm>
        </p:spPr>
        <p:txBody>
          <a:bodyPr>
            <a:noAutofit/>
          </a:bodyPr>
          <a:lstStyle/>
          <a:p>
            <a:r>
              <a:rPr lang="en-CA" sz="2400" dirty="0"/>
              <a:t>Asteroids are rocky, airless worlds that orbit our sun, but are too small to be called planets. </a:t>
            </a:r>
          </a:p>
          <a:p>
            <a:r>
              <a:rPr lang="en-CA" sz="2400" dirty="0"/>
              <a:t>Most of them are found in the Asteroid Belt (a doughnut shaped ring) between Mars and Jupiter.</a:t>
            </a:r>
          </a:p>
          <a:p>
            <a:r>
              <a:rPr lang="en-CA" sz="2400" dirty="0"/>
              <a:t>Range from 500 </a:t>
            </a:r>
            <a:r>
              <a:rPr lang="en-CA" sz="2400" dirty="0" err="1"/>
              <a:t>kms</a:t>
            </a:r>
            <a:r>
              <a:rPr lang="en-CA" sz="2400" dirty="0"/>
              <a:t> to 1 km in size.</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81736" y="1407117"/>
            <a:ext cx="4514733" cy="3386050"/>
          </a:xfrm>
        </p:spPr>
      </p:pic>
      <p:sp>
        <p:nvSpPr>
          <p:cNvPr id="7" name="TextBox 6"/>
          <p:cNvSpPr txBox="1"/>
          <p:nvPr/>
        </p:nvSpPr>
        <p:spPr>
          <a:xfrm>
            <a:off x="4568007" y="5032375"/>
            <a:ext cx="4030672" cy="1015663"/>
          </a:xfrm>
          <a:prstGeom prst="rect">
            <a:avLst/>
          </a:prstGeom>
          <a:noFill/>
        </p:spPr>
        <p:txBody>
          <a:bodyPr wrap="square" rtlCol="0">
            <a:spAutoFit/>
          </a:bodyPr>
          <a:lstStyle/>
          <a:p>
            <a:pPr algn="ctr"/>
            <a:r>
              <a:rPr lang="en-CA" sz="2000" dirty="0"/>
              <a:t>Composite image of largest to smallest asteroids imaged to the scale in high resolution.</a:t>
            </a:r>
          </a:p>
        </p:txBody>
      </p:sp>
    </p:spTree>
    <p:extLst>
      <p:ext uri="{BB962C8B-B14F-4D97-AF65-F5344CB8AC3E}">
        <p14:creationId xmlns:p14="http://schemas.microsoft.com/office/powerpoint/2010/main" val="3457758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Asteroids </a:t>
            </a:r>
          </a:p>
        </p:txBody>
      </p:sp>
      <p:sp>
        <p:nvSpPr>
          <p:cNvPr id="3" name="Content Placeholder 2"/>
          <p:cNvSpPr>
            <a:spLocks noGrp="1"/>
          </p:cNvSpPr>
          <p:nvPr>
            <p:ph sz="half" idx="1"/>
          </p:nvPr>
        </p:nvSpPr>
        <p:spPr>
          <a:xfrm>
            <a:off x="306679" y="1580050"/>
            <a:ext cx="3886200" cy="4613880"/>
          </a:xfrm>
        </p:spPr>
        <p:txBody>
          <a:bodyPr>
            <a:normAutofit/>
          </a:bodyPr>
          <a:lstStyle/>
          <a:p>
            <a:r>
              <a:rPr lang="en-CA" sz="2400" dirty="0"/>
              <a:t>Divided in 3 groups based on their location:</a:t>
            </a:r>
          </a:p>
          <a:p>
            <a:pPr lvl="1"/>
            <a:r>
              <a:rPr lang="en-CA" sz="2400" dirty="0"/>
              <a:t>Asteroid belt </a:t>
            </a:r>
          </a:p>
          <a:p>
            <a:pPr lvl="1"/>
            <a:r>
              <a:rPr lang="en-CA" sz="2400" dirty="0"/>
              <a:t>Trojans</a:t>
            </a:r>
          </a:p>
          <a:p>
            <a:pPr lvl="1"/>
            <a:r>
              <a:rPr lang="en-CA" sz="2400" dirty="0"/>
              <a:t>Near Earth Asteroids</a:t>
            </a:r>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93327" y="1580050"/>
            <a:ext cx="4336008" cy="4336008"/>
          </a:xfrm>
        </p:spPr>
      </p:pic>
    </p:spTree>
    <p:extLst>
      <p:ext uri="{BB962C8B-B14F-4D97-AF65-F5344CB8AC3E}">
        <p14:creationId xmlns:p14="http://schemas.microsoft.com/office/powerpoint/2010/main" val="1708292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Asteroids </a:t>
            </a:r>
          </a:p>
        </p:txBody>
      </p:sp>
      <p:sp>
        <p:nvSpPr>
          <p:cNvPr id="3" name="Content Placeholder 2"/>
          <p:cNvSpPr>
            <a:spLocks noGrp="1"/>
          </p:cNvSpPr>
          <p:nvPr>
            <p:ph sz="half" idx="1"/>
          </p:nvPr>
        </p:nvSpPr>
        <p:spPr>
          <a:xfrm>
            <a:off x="306679" y="1580050"/>
            <a:ext cx="3886200" cy="4613880"/>
          </a:xfrm>
        </p:spPr>
        <p:txBody>
          <a:bodyPr>
            <a:normAutofit/>
          </a:bodyPr>
          <a:lstStyle/>
          <a:p>
            <a:r>
              <a:rPr lang="en-CA" sz="2400" dirty="0"/>
              <a:t>Divided in 3 groups based on their location:</a:t>
            </a:r>
          </a:p>
          <a:p>
            <a:pPr lvl="1"/>
            <a:r>
              <a:rPr lang="en-CA" sz="2400" dirty="0"/>
              <a:t>Asteroid belt </a:t>
            </a:r>
          </a:p>
          <a:p>
            <a:pPr lvl="1"/>
            <a:r>
              <a:rPr lang="en-CA" sz="2400" dirty="0"/>
              <a:t>Trojans</a:t>
            </a:r>
          </a:p>
          <a:p>
            <a:pPr lvl="1"/>
            <a:r>
              <a:rPr lang="en-CA" sz="2400" dirty="0"/>
              <a:t>Near Earth Asteroids</a:t>
            </a:r>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93327" y="1580050"/>
            <a:ext cx="4336008" cy="4336008"/>
          </a:xfrm>
        </p:spPr>
      </p:pic>
    </p:spTree>
    <p:extLst>
      <p:ext uri="{BB962C8B-B14F-4D97-AF65-F5344CB8AC3E}">
        <p14:creationId xmlns:p14="http://schemas.microsoft.com/office/powerpoint/2010/main" val="91403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145960"/>
            <a:ext cx="7765322" cy="970450"/>
          </a:xfrm>
        </p:spPr>
        <p:txBody>
          <a:bodyPr/>
          <a:lstStyle/>
          <a:p>
            <a:r>
              <a:rPr lang="en-CA" b="1" dirty="0"/>
              <a:t>Trans-Neptunian Objects (TNO)</a:t>
            </a:r>
          </a:p>
        </p:txBody>
      </p:sp>
      <p:sp>
        <p:nvSpPr>
          <p:cNvPr id="3" name="Content Placeholder 2"/>
          <p:cNvSpPr>
            <a:spLocks noGrp="1"/>
          </p:cNvSpPr>
          <p:nvPr>
            <p:ph idx="1"/>
          </p:nvPr>
        </p:nvSpPr>
        <p:spPr>
          <a:xfrm>
            <a:off x="180304" y="1397287"/>
            <a:ext cx="3721995" cy="4844190"/>
          </a:xfrm>
        </p:spPr>
        <p:txBody>
          <a:bodyPr>
            <a:noAutofit/>
          </a:bodyPr>
          <a:lstStyle/>
          <a:p>
            <a:r>
              <a:rPr lang="en-CA" sz="2400" dirty="0"/>
              <a:t>TNO is any object with an orbit outside Neptune’s orbit. </a:t>
            </a:r>
          </a:p>
          <a:p>
            <a:endParaRPr lang="en-CA" sz="2400" dirty="0"/>
          </a:p>
          <a:p>
            <a:r>
              <a:rPr lang="en-CA" sz="2400" dirty="0"/>
              <a:t>Where they can be found?</a:t>
            </a:r>
          </a:p>
          <a:p>
            <a:pPr lvl="1"/>
            <a:r>
              <a:rPr lang="en-CA" sz="2400" dirty="0"/>
              <a:t>Kuiper Belt: </a:t>
            </a:r>
            <a:r>
              <a:rPr lang="en-CA" sz="2200" dirty="0"/>
              <a:t>Is a disc-shaped region of icy objects.</a:t>
            </a:r>
          </a:p>
          <a:p>
            <a:pPr lvl="1"/>
            <a:r>
              <a:rPr lang="en-CA" sz="2400" dirty="0" err="1"/>
              <a:t>Oort</a:t>
            </a:r>
            <a:r>
              <a:rPr lang="en-CA" sz="2400" dirty="0"/>
              <a:t> Cloud: </a:t>
            </a:r>
            <a:r>
              <a:rPr lang="en-CA" sz="2200" dirty="0"/>
              <a:t>Spherical cloud of comets.</a:t>
            </a:r>
          </a:p>
        </p:txBody>
      </p:sp>
      <p:pic>
        <p:nvPicPr>
          <p:cNvPr id="7" name="Picture 6" descr="kuipe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285" y="1397287"/>
            <a:ext cx="5349715" cy="459471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4488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88640"/>
            <a:ext cx="7886700" cy="1325563"/>
          </a:xfrm>
        </p:spPr>
        <p:txBody>
          <a:bodyPr/>
          <a:lstStyle/>
          <a:p>
            <a:pPr algn="l"/>
            <a:r>
              <a:rPr lang="en-CA" b="1" dirty="0"/>
              <a:t>Comets</a:t>
            </a:r>
          </a:p>
        </p:txBody>
      </p:sp>
      <p:sp>
        <p:nvSpPr>
          <p:cNvPr id="3" name="Content Placeholder 2"/>
          <p:cNvSpPr>
            <a:spLocks noGrp="1"/>
          </p:cNvSpPr>
          <p:nvPr>
            <p:ph sz="half" idx="1"/>
          </p:nvPr>
        </p:nvSpPr>
        <p:spPr>
          <a:xfrm>
            <a:off x="628650" y="1196752"/>
            <a:ext cx="4085018" cy="4698820"/>
          </a:xfrm>
        </p:spPr>
        <p:txBody>
          <a:bodyPr>
            <a:normAutofit lnSpcReduction="10000"/>
          </a:bodyPr>
          <a:lstStyle/>
          <a:p>
            <a:r>
              <a:rPr lang="en-CA" sz="2400" dirty="0"/>
              <a:t>A comet is an asteroid like object, basically loose collection of ice, dust and small rocky particles.</a:t>
            </a:r>
          </a:p>
          <a:p>
            <a:r>
              <a:rPr lang="en-CA" sz="2400" dirty="0"/>
              <a:t>It orbits the Sun and exhibits a coma and/or tail from Solar radiation heating when near the Sun.</a:t>
            </a:r>
          </a:p>
          <a:p>
            <a:r>
              <a:rPr lang="en-CA" sz="2400" dirty="0"/>
              <a:t>Gas Tail- points directly away from the sun.</a:t>
            </a:r>
          </a:p>
          <a:p>
            <a:r>
              <a:rPr lang="en-CA" sz="2400" dirty="0"/>
              <a:t>Dust Tail- often called anti-tail because its curved.</a:t>
            </a: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05032" y="96558"/>
            <a:ext cx="3657600" cy="2743200"/>
          </a:xfr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5140" y="3633861"/>
            <a:ext cx="1970600" cy="2286552"/>
          </a:xfrm>
          <a:prstGeom prst="rect">
            <a:avLst/>
          </a:prstGeom>
        </p:spPr>
      </p:pic>
      <p:sp>
        <p:nvSpPr>
          <p:cNvPr id="8" name="TextBox 7"/>
          <p:cNvSpPr txBox="1"/>
          <p:nvPr/>
        </p:nvSpPr>
        <p:spPr>
          <a:xfrm>
            <a:off x="5482630" y="3006627"/>
            <a:ext cx="3032720" cy="646331"/>
          </a:xfrm>
          <a:prstGeom prst="rect">
            <a:avLst/>
          </a:prstGeom>
          <a:noFill/>
        </p:spPr>
        <p:txBody>
          <a:bodyPr wrap="square" rtlCol="0">
            <a:spAutoFit/>
          </a:bodyPr>
          <a:lstStyle/>
          <a:p>
            <a:r>
              <a:rPr lang="en-CA" dirty="0"/>
              <a:t>Top: Comet  103/Hartley</a:t>
            </a:r>
          </a:p>
          <a:p>
            <a:r>
              <a:rPr lang="en-CA" dirty="0"/>
              <a:t>Bottom: Comet Hale-Bopp</a:t>
            </a:r>
          </a:p>
        </p:txBody>
      </p:sp>
      <p:sp>
        <p:nvSpPr>
          <p:cNvPr id="4" name="TextBox 3"/>
          <p:cNvSpPr txBox="1"/>
          <p:nvPr/>
        </p:nvSpPr>
        <p:spPr>
          <a:xfrm>
            <a:off x="4993013" y="5274082"/>
            <a:ext cx="615152" cy="646331"/>
          </a:xfrm>
          <a:prstGeom prst="rect">
            <a:avLst/>
          </a:prstGeom>
          <a:noFill/>
        </p:spPr>
        <p:txBody>
          <a:bodyPr wrap="square" rtlCol="0">
            <a:spAutoFit/>
          </a:bodyPr>
          <a:lstStyle/>
          <a:p>
            <a:r>
              <a:rPr lang="en-CA" dirty="0"/>
              <a:t>Gas tail</a:t>
            </a:r>
            <a:endParaRPr lang="en-US" dirty="0"/>
          </a:p>
        </p:txBody>
      </p:sp>
      <p:sp>
        <p:nvSpPr>
          <p:cNvPr id="10" name="TextBox 9"/>
          <p:cNvSpPr txBox="1"/>
          <p:nvPr/>
        </p:nvSpPr>
        <p:spPr>
          <a:xfrm>
            <a:off x="8312715" y="4952607"/>
            <a:ext cx="712917" cy="646331"/>
          </a:xfrm>
          <a:prstGeom prst="rect">
            <a:avLst/>
          </a:prstGeom>
          <a:noFill/>
        </p:spPr>
        <p:txBody>
          <a:bodyPr wrap="square" rtlCol="0">
            <a:spAutoFit/>
          </a:bodyPr>
          <a:lstStyle/>
          <a:p>
            <a:r>
              <a:rPr lang="en-CA" dirty="0"/>
              <a:t>Dust Tail</a:t>
            </a:r>
            <a:endParaRPr lang="en-US" dirty="0"/>
          </a:p>
        </p:txBody>
      </p:sp>
      <p:cxnSp>
        <p:nvCxnSpPr>
          <p:cNvPr id="12" name="Straight Arrow Connector 11"/>
          <p:cNvCxnSpPr/>
          <p:nvPr/>
        </p:nvCxnSpPr>
        <p:spPr>
          <a:xfrm flipH="1" flipV="1">
            <a:off x="7324243" y="4227113"/>
            <a:ext cx="988472" cy="630588"/>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p:nvPr/>
        </p:nvCxnSpPr>
        <p:spPr>
          <a:xfrm flipV="1">
            <a:off x="5482630" y="4466161"/>
            <a:ext cx="492694" cy="78308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913786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our Solar System</a:t>
            </a:r>
          </a:p>
        </p:txBody>
      </p:sp>
      <p:sp>
        <p:nvSpPr>
          <p:cNvPr id="3" name="Content Placeholder 2"/>
          <p:cNvSpPr>
            <a:spLocks noGrp="1"/>
          </p:cNvSpPr>
          <p:nvPr>
            <p:ph idx="1"/>
          </p:nvPr>
        </p:nvSpPr>
        <p:spPr/>
        <p:txBody>
          <a:bodyPr/>
          <a:lstStyle/>
          <a:p>
            <a:r>
              <a:rPr lang="en-US" dirty="0"/>
              <a:t>Star (Sun)</a:t>
            </a:r>
          </a:p>
          <a:p>
            <a:r>
              <a:rPr lang="en-US" dirty="0"/>
              <a:t>Planets (8)</a:t>
            </a:r>
          </a:p>
          <a:p>
            <a:r>
              <a:rPr lang="en-US" dirty="0"/>
              <a:t>everything that orbits the Sun</a:t>
            </a:r>
          </a:p>
          <a:p>
            <a:pPr lvl="1"/>
            <a:r>
              <a:rPr lang="en-US" dirty="0"/>
              <a:t>Dwarf planets</a:t>
            </a:r>
          </a:p>
          <a:p>
            <a:pPr lvl="1"/>
            <a:r>
              <a:rPr lang="en-US" dirty="0"/>
              <a:t>Comets</a:t>
            </a:r>
          </a:p>
          <a:p>
            <a:pPr lvl="1"/>
            <a:r>
              <a:rPr lang="en-US" dirty="0"/>
              <a:t>Asteroids</a:t>
            </a:r>
          </a:p>
          <a:p>
            <a:pPr lvl="1"/>
            <a:r>
              <a:rPr lang="en-US" dirty="0"/>
              <a:t>Meteoroids</a:t>
            </a:r>
          </a:p>
          <a:p>
            <a:pPr lvl="1"/>
            <a:r>
              <a:rPr lang="en-US" dirty="0"/>
              <a:t>Kuiper Belt objects</a:t>
            </a:r>
          </a:p>
          <a:p>
            <a:pPr lvl="1"/>
            <a:endParaRPr lang="en-US" dirty="0"/>
          </a:p>
        </p:txBody>
      </p:sp>
    </p:spTree>
    <p:extLst>
      <p:ext uri="{BB962C8B-B14F-4D97-AF65-F5344CB8AC3E}">
        <p14:creationId xmlns:p14="http://schemas.microsoft.com/office/powerpoint/2010/main" val="77964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2571" y="1159099"/>
            <a:ext cx="3558859" cy="923330"/>
          </a:xfrm>
          <a:prstGeom prst="rect">
            <a:avLst/>
          </a:prstGeom>
          <a:noFill/>
        </p:spPr>
        <p:txBody>
          <a:bodyPr wrap="none" rtlCol="0">
            <a:spAutoFit/>
          </a:bodyPr>
          <a:lstStyle/>
          <a:p>
            <a:r>
              <a:rPr lang="en-CA" sz="5400" dirty="0"/>
              <a:t>Thank you!</a:t>
            </a:r>
            <a:endParaRPr lang="en-US" sz="5400" dirty="0"/>
          </a:p>
        </p:txBody>
      </p:sp>
      <p:sp>
        <p:nvSpPr>
          <p:cNvPr id="3" name="TextBox 2"/>
          <p:cNvSpPr txBox="1"/>
          <p:nvPr/>
        </p:nvSpPr>
        <p:spPr>
          <a:xfrm>
            <a:off x="3174021" y="3096967"/>
            <a:ext cx="2795958" cy="769441"/>
          </a:xfrm>
          <a:prstGeom prst="rect">
            <a:avLst/>
          </a:prstGeom>
          <a:noFill/>
        </p:spPr>
        <p:txBody>
          <a:bodyPr wrap="none" rtlCol="0">
            <a:spAutoFit/>
          </a:bodyPr>
          <a:lstStyle/>
          <a:p>
            <a:r>
              <a:rPr lang="en-CA" sz="4400" dirty="0"/>
              <a:t>Questions?</a:t>
            </a:r>
            <a:endParaRPr lang="en-US" sz="4400" dirty="0"/>
          </a:p>
        </p:txBody>
      </p:sp>
      <p:grpSp>
        <p:nvGrpSpPr>
          <p:cNvPr id="14" name="Group 13"/>
          <p:cNvGrpSpPr/>
          <p:nvPr/>
        </p:nvGrpSpPr>
        <p:grpSpPr>
          <a:xfrm>
            <a:off x="5692655" y="5164452"/>
            <a:ext cx="3372428" cy="369332"/>
            <a:chOff x="1599360" y="5206303"/>
            <a:chExt cx="3372428" cy="369332"/>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9360" y="5252858"/>
              <a:ext cx="276225" cy="276225"/>
            </a:xfrm>
            <a:prstGeom prst="rect">
              <a:avLst/>
            </a:prstGeom>
          </p:spPr>
        </p:pic>
        <p:sp>
          <p:nvSpPr>
            <p:cNvPr id="16" name="TextBox 15"/>
            <p:cNvSpPr txBox="1"/>
            <p:nvPr/>
          </p:nvSpPr>
          <p:spPr>
            <a:xfrm>
              <a:off x="1959425" y="5206303"/>
              <a:ext cx="301236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Facebook.com/</a:t>
              </a:r>
              <a:r>
                <a:rPr kumimoji="0" lang="en-CA" sz="1800" b="0" i="0" u="none" strike="noStrike" kern="0" cap="none" spc="0" normalizeH="0" baseline="0" noProof="0" dirty="0" err="1">
                  <a:ln>
                    <a:noFill/>
                  </a:ln>
                  <a:effectLst/>
                  <a:uLnTx/>
                  <a:uFillTx/>
                  <a:latin typeface="Times New Roman" panose="02020603050405020304" pitchFamily="18" charset="0"/>
                  <a:cs typeface="Times New Roman" panose="02020603050405020304" pitchFamily="18" charset="0"/>
                </a:rPr>
                <a:t>westernuCPSX</a:t>
              </a:r>
              <a:endParaRPr kumimoji="0" lang="en-US"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grpSp>
      <p:grpSp>
        <p:nvGrpSpPr>
          <p:cNvPr id="17" name="Group 16"/>
          <p:cNvGrpSpPr/>
          <p:nvPr/>
        </p:nvGrpSpPr>
        <p:grpSpPr>
          <a:xfrm>
            <a:off x="302063" y="5115076"/>
            <a:ext cx="2276593" cy="468085"/>
            <a:chOff x="5510147" y="5181943"/>
            <a:chExt cx="2276593" cy="468085"/>
          </a:xfrm>
        </p:grpSpPr>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10147" y="5181943"/>
              <a:ext cx="468085" cy="468085"/>
            </a:xfrm>
            <a:prstGeom prst="rect">
              <a:avLst/>
            </a:prstGeom>
          </p:spPr>
        </p:pic>
        <p:sp>
          <p:nvSpPr>
            <p:cNvPr id="19" name="TextBox 18"/>
            <p:cNvSpPr txBox="1"/>
            <p:nvPr/>
          </p:nvSpPr>
          <p:spPr>
            <a:xfrm>
              <a:off x="5978232" y="5231319"/>
              <a:ext cx="180850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a:t>
              </a:r>
              <a:r>
                <a:rPr kumimoji="0" lang="en-CA" sz="1800" b="0" i="0" u="none" strike="noStrike" kern="0" cap="none" spc="0" normalizeH="0" baseline="0" noProof="0" dirty="0" err="1">
                  <a:ln>
                    <a:noFill/>
                  </a:ln>
                  <a:effectLst/>
                  <a:uLnTx/>
                  <a:uFillTx/>
                  <a:latin typeface="Times New Roman" panose="02020603050405020304" pitchFamily="18" charset="0"/>
                  <a:cs typeface="Times New Roman" panose="02020603050405020304" pitchFamily="18" charset="0"/>
                </a:rPr>
                <a:t>westernuCPSX</a:t>
              </a:r>
              <a:endParaRPr kumimoji="0" lang="en-US"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grpSp>
      <p:sp>
        <p:nvSpPr>
          <p:cNvPr id="20" name="TextBox 19"/>
          <p:cNvSpPr txBox="1"/>
          <p:nvPr/>
        </p:nvSpPr>
        <p:spPr>
          <a:xfrm>
            <a:off x="2975632" y="5164452"/>
            <a:ext cx="2185214"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cpsx.uwo.ca/outreach</a:t>
            </a:r>
            <a:endParaRPr kumimoji="0" lang="en-US" sz="18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39301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1081</TotalTime>
  <Words>3167</Words>
  <Application>Microsoft Office PowerPoint</Application>
  <PresentationFormat>On-screen Show (4:3)</PresentationFormat>
  <Paragraphs>354</Paragraphs>
  <Slides>39</Slides>
  <Notes>39</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Calisto MT</vt:lpstr>
      <vt:lpstr>Times New Roman</vt:lpstr>
      <vt:lpstr>Trebuchet MS</vt:lpstr>
      <vt:lpstr>Wingdings</vt:lpstr>
      <vt:lpstr>Wingdings 2</vt:lpstr>
      <vt:lpstr>Slate</vt:lpstr>
      <vt:lpstr> Tour of Our Solar System </vt:lpstr>
      <vt:lpstr>Our Solar System</vt:lpstr>
      <vt:lpstr>Our Solar System</vt:lpstr>
      <vt:lpstr>Our Solar System</vt:lpstr>
      <vt:lpstr>What makes up our Solar System?</vt:lpstr>
      <vt:lpstr>Sun</vt:lpstr>
      <vt:lpstr>Planets</vt:lpstr>
      <vt:lpstr>Mercury</vt:lpstr>
      <vt:lpstr>PowerPoint Presentation</vt:lpstr>
      <vt:lpstr>Venus</vt:lpstr>
      <vt:lpstr>PowerPoint Presentation</vt:lpstr>
      <vt:lpstr>Mars</vt:lpstr>
      <vt:lpstr>PowerPoint Presentation</vt:lpstr>
      <vt:lpstr>Jupiter</vt:lpstr>
      <vt:lpstr>PowerPoint Presentation</vt:lpstr>
      <vt:lpstr>Saturn</vt:lpstr>
      <vt:lpstr>Saturn</vt:lpstr>
      <vt:lpstr>Uranus</vt:lpstr>
      <vt:lpstr>Neptune</vt:lpstr>
      <vt:lpstr>Pluto- A Planet?</vt:lpstr>
      <vt:lpstr>Dwarf Planets</vt:lpstr>
      <vt:lpstr>PowerPoint Presentation</vt:lpstr>
      <vt:lpstr>PowerPoint Presentation</vt:lpstr>
      <vt:lpstr>PowerPoint Presentation</vt:lpstr>
      <vt:lpstr>PowerPoint Presentation</vt:lpstr>
      <vt:lpstr>Natural Satellite (Moons)</vt:lpstr>
      <vt:lpstr>PowerPoint Presentation</vt:lpstr>
      <vt:lpstr>Earth’s Moon: Luna</vt:lpstr>
      <vt:lpstr>Jupiter’s Galilean Moons</vt:lpstr>
      <vt:lpstr>Saturn’s Moons</vt:lpstr>
      <vt:lpstr>Moons: Saturn</vt:lpstr>
      <vt:lpstr>Meteoroids, Meteors &amp; Meteorites </vt:lpstr>
      <vt:lpstr>Asteroids</vt:lpstr>
      <vt:lpstr>Asteroids </vt:lpstr>
      <vt:lpstr>Asteroids </vt:lpstr>
      <vt:lpstr>Trans-Neptunian Objects (TNO)</vt:lpstr>
      <vt:lpstr>Comets</vt:lpstr>
      <vt:lpstr>Summary of our Solar System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Solar System and Its Exploration</dc:title>
  <dc:creator>Jennifer Thompson</dc:creator>
  <cp:lastModifiedBy>Parshati Patel</cp:lastModifiedBy>
  <cp:revision>78</cp:revision>
  <dcterms:created xsi:type="dcterms:W3CDTF">2016-09-19T14:03:35Z</dcterms:created>
  <dcterms:modified xsi:type="dcterms:W3CDTF">2016-11-06T14:52:30Z</dcterms:modified>
</cp:coreProperties>
</file>