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fdb246e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fdb246e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2fdb246e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2fdb246e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2fdb246e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2fdb246e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2fdb246e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2fdb246e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fdb246e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fdb246e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fdb246e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fdb246e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fdb246e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2fdb246e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2fdb246e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2fdb246e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2fdb246e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2fdb246e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fdb246e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fdb246e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2fdb246e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2fdb246e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160550" y="2309350"/>
            <a:ext cx="6822900" cy="6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      </a:t>
            </a:r>
            <a:r>
              <a:rPr lang="en" sz="3000"/>
              <a:t>Journey Through the Universe</a:t>
            </a:r>
            <a:endParaRPr sz="3000"/>
          </a:p>
        </p:txBody>
      </p:sp>
      <p:sp>
        <p:nvSpPr>
          <p:cNvPr id="55" name="Google Shape;55;p13"/>
          <p:cNvSpPr txBox="1"/>
          <p:nvPr/>
        </p:nvSpPr>
        <p:spPr>
          <a:xfrm>
            <a:off x="1611900" y="1298525"/>
            <a:ext cx="59202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800">
                <a:solidFill>
                  <a:schemeClr val="dk1"/>
                </a:solidFill>
              </a:rPr>
              <a:t>Pocket Solar System</a:t>
            </a:r>
            <a:endParaRPr i="1" sz="4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52400" y="152400"/>
            <a:ext cx="8588700" cy="44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Building scale model of the solar system is a challenge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 → Massive difference in distances and size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You will create a model to show the </a:t>
            </a:r>
            <a:r>
              <a:rPr i="1" lang="en" sz="2400" u="sng">
                <a:solidFill>
                  <a:srgbClr val="FFFFFF"/>
                </a:solidFill>
              </a:rPr>
              <a:t>relative</a:t>
            </a:r>
            <a:r>
              <a:rPr lang="en" sz="2400">
                <a:solidFill>
                  <a:srgbClr val="FFFFFF"/>
                </a:solidFill>
              </a:rPr>
              <a:t> distances between the planets from each other and the Sun.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</a:rPr>
              <a:t>Relative</a:t>
            </a:r>
            <a:r>
              <a:rPr lang="en" sz="2400">
                <a:solidFill>
                  <a:srgbClr val="FFFFFF"/>
                </a:solidFill>
              </a:rPr>
              <a:t>: Compared to something else!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5000"/>
            <a:ext cx="9143999" cy="5406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b="23358" l="28046" r="27883" t="25383"/>
          <a:stretch/>
        </p:blipFill>
        <p:spPr>
          <a:xfrm>
            <a:off x="879538" y="157888"/>
            <a:ext cx="7384925" cy="482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505775" y="11740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Mark the </a:t>
            </a:r>
            <a:r>
              <a:rPr b="1" lang="en" sz="2400">
                <a:solidFill>
                  <a:srgbClr val="FFFFFF"/>
                </a:solidFill>
              </a:rPr>
              <a:t>SUN</a:t>
            </a:r>
            <a:r>
              <a:rPr lang="en" sz="2400">
                <a:solidFill>
                  <a:srgbClr val="FFFFFF"/>
                </a:solidFill>
              </a:rPr>
              <a:t> (draw a semicircle) on one end of the strip of paper and </a:t>
            </a:r>
            <a:r>
              <a:rPr b="1" lang="en" sz="2400">
                <a:solidFill>
                  <a:srgbClr val="FFFFFF"/>
                </a:solidFill>
              </a:rPr>
              <a:t>PLUTO</a:t>
            </a:r>
            <a:r>
              <a:rPr lang="en" sz="2400">
                <a:solidFill>
                  <a:srgbClr val="FFFFFF"/>
                </a:solidFill>
              </a:rPr>
              <a:t> on the other end.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50" y="1980100"/>
            <a:ext cx="3055575" cy="305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47133" y="3221538"/>
            <a:ext cx="5727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75475" y="1152475"/>
            <a:ext cx="900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Fold the paper in half, and at the half point mark it for </a:t>
            </a:r>
            <a:r>
              <a:rPr b="1" lang="en" sz="2400">
                <a:solidFill>
                  <a:srgbClr val="FFFFFF"/>
                </a:solidFill>
              </a:rPr>
              <a:t>URANUS</a:t>
            </a:r>
            <a:r>
              <a:rPr lang="en" sz="2400">
                <a:solidFill>
                  <a:srgbClr val="FFFFFF"/>
                </a:solidFill>
              </a:rPr>
              <a:t>. Leave a label at the bottom of the page,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 so the planet can be drawn in.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3525" y="2369650"/>
            <a:ext cx="2947800" cy="29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Fold the paper from the Sun to Pluto then fold it in half from Uranus to the Sun. At the two new folds mark one as </a:t>
            </a:r>
            <a:r>
              <a:rPr b="1" lang="en" sz="2400">
                <a:solidFill>
                  <a:srgbClr val="FFFFFF"/>
                </a:solidFill>
              </a:rPr>
              <a:t>SATURN </a:t>
            </a:r>
            <a:r>
              <a:rPr lang="en" sz="2400">
                <a:solidFill>
                  <a:srgbClr val="FFFFFF"/>
                </a:solidFill>
              </a:rPr>
              <a:t>(closest to the Sun) and </a:t>
            </a:r>
            <a:r>
              <a:rPr b="1" lang="en" sz="2400">
                <a:solidFill>
                  <a:srgbClr val="FFFFFF"/>
                </a:solidFill>
              </a:rPr>
              <a:t>NEPTUNE </a:t>
            </a:r>
            <a:r>
              <a:rPr lang="en" sz="2400">
                <a:solidFill>
                  <a:srgbClr val="FFFFFF"/>
                </a:solidFill>
              </a:rPr>
              <a:t>(closest to Pluto).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025" y="2200750"/>
            <a:ext cx="2848150" cy="280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725" y="2391675"/>
            <a:ext cx="4385726" cy="264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12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The next step, fold the Sun to Saturn. On the crease, place a mark and label </a:t>
            </a:r>
            <a:r>
              <a:rPr b="1" lang="en" sz="2400">
                <a:solidFill>
                  <a:srgbClr val="FFFFFF"/>
                </a:solidFill>
              </a:rPr>
              <a:t>JUPITER</a:t>
            </a:r>
            <a:r>
              <a:rPr lang="en" sz="2400">
                <a:solidFill>
                  <a:srgbClr val="FFFFFF"/>
                </a:solidFill>
              </a:rPr>
              <a:t>.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2350" y="2025050"/>
            <a:ext cx="3059300" cy="29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221675" cy="775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</a:t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83300"/>
            <a:ext cx="3849600" cy="1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Fold the Sun to Jupiter,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and label the crease AB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(</a:t>
            </a:r>
            <a:r>
              <a:rPr b="1" lang="en" sz="2400">
                <a:solidFill>
                  <a:srgbClr val="FFFFFF"/>
                </a:solidFill>
              </a:rPr>
              <a:t>ASTEROID</a:t>
            </a:r>
            <a:r>
              <a:rPr lang="en" sz="2400">
                <a:solidFill>
                  <a:srgbClr val="FFFFFF"/>
                </a:solidFill>
              </a:rPr>
              <a:t> </a:t>
            </a:r>
            <a:r>
              <a:rPr b="1" lang="en" sz="2400">
                <a:solidFill>
                  <a:srgbClr val="FFFFFF"/>
                </a:solidFill>
              </a:rPr>
              <a:t>BELT</a:t>
            </a:r>
            <a:r>
              <a:rPr lang="en" sz="2400">
                <a:solidFill>
                  <a:srgbClr val="FFFFFF"/>
                </a:solidFill>
              </a:rPr>
              <a:t>).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6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Fold the Sun to AB, label as </a:t>
            </a:r>
            <a:r>
              <a:rPr b="1" lang="en" sz="2400">
                <a:solidFill>
                  <a:srgbClr val="FFFFFF"/>
                </a:solidFill>
              </a:rPr>
              <a:t>MARS</a:t>
            </a:r>
            <a:r>
              <a:rPr lang="en" sz="2400">
                <a:solidFill>
                  <a:srgbClr val="FFFFFF"/>
                </a:solidFill>
              </a:rPr>
              <a:t>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8725" y="1767800"/>
            <a:ext cx="3126550" cy="306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27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7</a:t>
            </a:r>
            <a:endParaRPr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919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Fold the Sun to Mars, and without unfolding, fold in half. You should have three creases.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 Label the creases: 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Closest to the Sun → </a:t>
            </a:r>
            <a:r>
              <a:rPr b="1" lang="en" sz="2400">
                <a:solidFill>
                  <a:srgbClr val="FFFFFF"/>
                </a:solidFill>
              </a:rPr>
              <a:t>MERCURY </a:t>
            </a:r>
            <a:endParaRPr b="1" sz="2400">
              <a:solidFill>
                <a:srgbClr val="FFFFFF"/>
              </a:solidFill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Second → </a:t>
            </a:r>
            <a:r>
              <a:rPr b="1" lang="en" sz="2400">
                <a:solidFill>
                  <a:srgbClr val="FFFFFF"/>
                </a:solidFill>
              </a:rPr>
              <a:t>VENUS</a:t>
            </a:r>
            <a:endParaRPr b="1" sz="2400">
              <a:solidFill>
                <a:srgbClr val="FFFFFF"/>
              </a:solidFill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Third → </a:t>
            </a:r>
            <a:r>
              <a:rPr b="1" lang="en" sz="2400">
                <a:solidFill>
                  <a:srgbClr val="FFFFFF"/>
                </a:solidFill>
              </a:rPr>
              <a:t>EARTH </a:t>
            </a:r>
            <a:r>
              <a:rPr lang="en" sz="2400">
                <a:solidFill>
                  <a:srgbClr val="FFFFFF"/>
                </a:solidFill>
              </a:rPr>
              <a:t>(closest to Mars).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8</a:t>
            </a: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 b="0" l="0" r="0" t="38935"/>
          <a:stretch/>
        </p:blipFill>
        <p:spPr>
          <a:xfrm>
            <a:off x="-18925" y="3322100"/>
            <a:ext cx="9181850" cy="213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Take your time illustrating each planet, be as accurate and creative as you want!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CHALLENGE: Draw the planets in </a:t>
            </a:r>
            <a:r>
              <a:rPr i="1" lang="en" sz="2400">
                <a:solidFill>
                  <a:srgbClr val="FFFFFF"/>
                </a:solidFill>
              </a:rPr>
              <a:t>RELATIVE SCALE</a:t>
            </a:r>
            <a:r>
              <a:rPr lang="en" sz="2400">
                <a:solidFill>
                  <a:srgbClr val="FFFFFF"/>
                </a:solidFill>
              </a:rPr>
              <a:t>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(E.g. Venus is smaller than Earth but larger than Mars).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