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4v" ContentType="video/mp4"/>
  <Default Extension="jpg" ContentType="image/jpeg"/>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7"/>
  </p:notesMasterIdLst>
  <p:handoutMasterIdLst>
    <p:handoutMasterId r:id="rId58"/>
  </p:handoutMasterIdLst>
  <p:sldIdLst>
    <p:sldId id="322" r:id="rId3"/>
    <p:sldId id="325"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319" r:id="rId30"/>
    <p:sldId id="287" r:id="rId31"/>
    <p:sldId id="324" r:id="rId32"/>
    <p:sldId id="297" r:id="rId33"/>
    <p:sldId id="290" r:id="rId34"/>
    <p:sldId id="291" r:id="rId35"/>
    <p:sldId id="292" r:id="rId36"/>
    <p:sldId id="293" r:id="rId37"/>
    <p:sldId id="294" r:id="rId38"/>
    <p:sldId id="295" r:id="rId39"/>
    <p:sldId id="298" r:id="rId40"/>
    <p:sldId id="299" r:id="rId41"/>
    <p:sldId id="300" r:id="rId42"/>
    <p:sldId id="301" r:id="rId43"/>
    <p:sldId id="302" r:id="rId44"/>
    <p:sldId id="326" r:id="rId45"/>
    <p:sldId id="321" r:id="rId46"/>
    <p:sldId id="304" r:id="rId47"/>
    <p:sldId id="327" r:id="rId48"/>
    <p:sldId id="328" r:id="rId49"/>
    <p:sldId id="312" r:id="rId50"/>
    <p:sldId id="313" r:id="rId51"/>
    <p:sldId id="314" r:id="rId52"/>
    <p:sldId id="315" r:id="rId53"/>
    <p:sldId id="316" r:id="rId54"/>
    <p:sldId id="317" r:id="rId55"/>
    <p:sldId id="323"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81550" autoAdjust="0"/>
  </p:normalViewPr>
  <p:slideViewPr>
    <p:cSldViewPr>
      <p:cViewPr varScale="1">
        <p:scale>
          <a:sx n="59" d="100"/>
          <a:sy n="59" d="100"/>
        </p:scale>
        <p:origin x="1704" y="66"/>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89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BA5D802-37E1-447A-B8A0-275FED3DA7F4}" type="datetimeFigureOut">
              <a:rPr lang="en-CA" smtClean="0"/>
              <a:pPr/>
              <a:t>31-Oct-2016</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DE37D0-1B57-4AB3-B426-6D7C66052DA5}" type="slidenum">
              <a:rPr lang="en-CA" smtClean="0"/>
              <a:pPr/>
              <a:t>‹#›</a:t>
            </a:fld>
            <a:endParaRPr lang="en-CA"/>
          </a:p>
        </p:txBody>
      </p:sp>
    </p:spTree>
    <p:extLst>
      <p:ext uri="{BB962C8B-B14F-4D97-AF65-F5344CB8AC3E}">
        <p14:creationId xmlns:p14="http://schemas.microsoft.com/office/powerpoint/2010/main" val="363436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C3BE58-3447-4F66-896C-EC6691363447}" type="datetimeFigureOut">
              <a:rPr lang="en-CA" smtClean="0"/>
              <a:pPr/>
              <a:t>31-Oct-2016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7FD0E5-D598-4311-9866-B635309C7087}" type="slidenum">
              <a:rPr lang="en-CA" smtClean="0"/>
              <a:pPr/>
              <a:t>‹#›</a:t>
            </a:fld>
            <a:endParaRPr lang="en-CA"/>
          </a:p>
        </p:txBody>
      </p:sp>
    </p:spTree>
    <p:extLst>
      <p:ext uri="{BB962C8B-B14F-4D97-AF65-F5344CB8AC3E}">
        <p14:creationId xmlns:p14="http://schemas.microsoft.com/office/powerpoint/2010/main" val="26846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asterweb.jpl.nasa.gov/"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asterweb.jpl.nasa.gov/"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CA" dirty="0">
                <a:ea typeface="ＭＳ Ｐゴシック" pitchFamily="1" charset="-128"/>
              </a:rPr>
              <a:t>*before</a:t>
            </a:r>
            <a:r>
              <a:rPr lang="en-CA" baseline="0" dirty="0">
                <a:ea typeface="ＭＳ Ｐゴシック" pitchFamily="1" charset="-128"/>
              </a:rPr>
              <a:t> starting presentation, get students to fill out pre-activity forms</a:t>
            </a:r>
          </a:p>
          <a:p>
            <a:pPr eaLnBrk="1" hangingPunct="1">
              <a:spcBef>
                <a:spcPct val="0"/>
              </a:spcBef>
            </a:pPr>
            <a:r>
              <a:rPr lang="en-CA" baseline="0" dirty="0">
                <a:ea typeface="ＭＳ Ｐゴシック" pitchFamily="1" charset="-128"/>
              </a:rPr>
              <a:t>*once they have handed them in, give out the activity booklet</a:t>
            </a:r>
            <a:endParaRPr lang="en-CA" dirty="0">
              <a:ea typeface="ＭＳ Ｐゴシック" pitchFamily="1" charset="-128"/>
            </a:endParaRPr>
          </a:p>
          <a:p>
            <a:endParaRPr lang="en-US" dirty="0"/>
          </a:p>
        </p:txBody>
      </p:sp>
      <p:sp>
        <p:nvSpPr>
          <p:cNvPr id="4" name="Slide Number Placeholder 3"/>
          <p:cNvSpPr>
            <a:spLocks noGrp="1"/>
          </p:cNvSpPr>
          <p:nvPr>
            <p:ph type="sldNum" sz="quarter" idx="10"/>
          </p:nvPr>
        </p:nvSpPr>
        <p:spPr/>
        <p:txBody>
          <a:bodyPr/>
          <a:lstStyle/>
          <a:p>
            <a:fld id="{577FD0E5-D598-4311-9866-B635309C7087}" type="slidenum">
              <a:rPr lang="en-CA" smtClean="0"/>
              <a:pPr/>
              <a:t>1</a:t>
            </a:fld>
            <a:endParaRPr lang="en-CA"/>
          </a:p>
        </p:txBody>
      </p:sp>
    </p:spTree>
    <p:extLst>
      <p:ext uri="{BB962C8B-B14F-4D97-AF65-F5344CB8AC3E}">
        <p14:creationId xmlns:p14="http://schemas.microsoft.com/office/powerpoint/2010/main" val="2459654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a:lstStyle/>
          <a:p>
            <a:fld id="{BF144F09-794A-44B6-8820-37E9347DC415}" type="slidenum">
              <a:rPr lang="en-US"/>
              <a:pPr/>
              <a:t>3</a:t>
            </a:fld>
            <a:endParaRPr lang="en-US"/>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rPr>
              <a:t>Ask students: What forms craters?</a:t>
            </a:r>
          </a:p>
          <a:p>
            <a:pPr eaLnBrk="1" hangingPunct="1">
              <a:spcBef>
                <a:spcPct val="0"/>
              </a:spcBef>
            </a:pPr>
            <a:endParaRPr lang="en-US" dirty="0">
              <a:ea typeface="ＭＳ Ｐゴシック" pitchFamily="1" charset="-128"/>
            </a:endParaRPr>
          </a:p>
          <a:p>
            <a:pPr eaLnBrk="1" hangingPunct="1">
              <a:spcBef>
                <a:spcPct val="0"/>
              </a:spcBef>
            </a:pPr>
            <a:r>
              <a:rPr lang="en-US" dirty="0">
                <a:ea typeface="ＭＳ Ｐゴシック" pitchFamily="1" charset="-128"/>
              </a:rPr>
              <a:t>The answer we’re looking for is collisions or, more correctly, impacts.</a:t>
            </a:r>
          </a:p>
          <a:p>
            <a:pPr eaLnBrk="1" hangingPunct="1">
              <a:spcBef>
                <a:spcPct val="0"/>
              </a:spcBef>
            </a:pPr>
            <a:endParaRPr lang="en-US" dirty="0">
              <a:solidFill>
                <a:srgbClr val="FFFFFF"/>
              </a:solidFill>
              <a:ea typeface="ＭＳ Ｐゴシック" pitchFamily="1" charset="-128"/>
              <a:cs typeface="Times New Roman" pitchFamily="1" charset="0"/>
            </a:endParaRPr>
          </a:p>
          <a:p>
            <a:pPr eaLnBrk="1" hangingPunct="1">
              <a:spcBef>
                <a:spcPct val="0"/>
              </a:spcBef>
            </a:pPr>
            <a:r>
              <a:rPr lang="en-US" dirty="0">
                <a:solidFill>
                  <a:srgbClr val="FFFFFF"/>
                </a:solidFill>
                <a:ea typeface="ＭＳ Ｐゴシック" pitchFamily="1" charset="-128"/>
                <a:cs typeface="Times New Roman" pitchFamily="1" charset="0"/>
              </a:rPr>
              <a:t>Image Credit: Don Davies</a:t>
            </a:r>
            <a:endParaRPr lang="en-US" dirty="0">
              <a:ea typeface="ＭＳ Ｐゴシック" pitchFamily="1" charset="-128"/>
            </a:endParaRPr>
          </a:p>
        </p:txBody>
      </p:sp>
    </p:spTree>
    <p:extLst>
      <p:ext uri="{BB962C8B-B14F-4D97-AF65-F5344CB8AC3E}">
        <p14:creationId xmlns:p14="http://schemas.microsoft.com/office/powerpoint/2010/main" val="1937061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a:lstStyle/>
          <a:p>
            <a:fld id="{007D8E77-0943-4B13-9008-160B784BAD6E}" type="slidenum">
              <a:rPr lang="en-US"/>
              <a:pPr/>
              <a:t>4</a:t>
            </a:fld>
            <a:endParaRPr lang="en-US"/>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1" charset="-128"/>
              <a:cs typeface="Times New Roman" pitchFamily="1" charset="0"/>
            </a:endParaRPr>
          </a:p>
          <a:p>
            <a:pPr eaLnBrk="1" hangingPunct="1">
              <a:spcBef>
                <a:spcPct val="0"/>
              </a:spcBef>
            </a:pPr>
            <a:r>
              <a:rPr lang="en-US" dirty="0">
                <a:ea typeface="ＭＳ Ｐゴシック" pitchFamily="1" charset="-128"/>
                <a:cs typeface="Times New Roman" pitchFamily="1" charset="0"/>
              </a:rPr>
              <a:t>Most commonly, </a:t>
            </a:r>
            <a:r>
              <a:rPr lang="en-US" dirty="0" err="1">
                <a:ea typeface="ＭＳ Ｐゴシック" pitchFamily="1" charset="-128"/>
                <a:cs typeface="Times New Roman" pitchFamily="1" charset="0"/>
              </a:rPr>
              <a:t>impactors</a:t>
            </a:r>
            <a:r>
              <a:rPr lang="en-US" dirty="0">
                <a:ea typeface="ＭＳ Ｐゴシック" pitchFamily="1" charset="-128"/>
                <a:cs typeface="Times New Roman" pitchFamily="1" charset="0"/>
              </a:rPr>
              <a:t> are Asteroids. </a:t>
            </a:r>
          </a:p>
          <a:p>
            <a:pPr eaLnBrk="1" hangingPunct="1">
              <a:spcBef>
                <a:spcPct val="0"/>
              </a:spcBef>
            </a:pPr>
            <a:endParaRPr lang="en-US" dirty="0">
              <a:ea typeface="ＭＳ Ｐゴシック" pitchFamily="1" charset="-128"/>
              <a:cs typeface="Times New Roman" pitchFamily="1" charset="0"/>
            </a:endParaRPr>
          </a:p>
          <a:p>
            <a:pPr eaLnBrk="1" hangingPunct="1">
              <a:spcBef>
                <a:spcPct val="0"/>
              </a:spcBef>
            </a:pPr>
            <a:r>
              <a:rPr lang="en-US" dirty="0">
                <a:ea typeface="ＭＳ Ｐゴシック" pitchFamily="1" charset="-128"/>
                <a:cs typeface="Times New Roman" pitchFamily="1" charset="0"/>
              </a:rPr>
              <a:t>Ask the students:  Where do asteroids come from?</a:t>
            </a:r>
            <a:endParaRPr lang="en-US" dirty="0">
              <a:ea typeface="ＭＳ Ｐゴシック" pitchFamily="1" charset="-128"/>
            </a:endParaRPr>
          </a:p>
          <a:p>
            <a:pPr eaLnBrk="1" hangingPunct="1">
              <a:spcBef>
                <a:spcPct val="0"/>
              </a:spcBef>
            </a:pPr>
            <a:endParaRPr lang="en-US" dirty="0">
              <a:ea typeface="ＭＳ Ｐゴシック" pitchFamily="1" charset="-128"/>
            </a:endParaRPr>
          </a:p>
          <a:p>
            <a:pPr eaLnBrk="1" hangingPunct="1">
              <a:spcBef>
                <a:spcPct val="0"/>
              </a:spcBef>
            </a:pPr>
            <a:r>
              <a:rPr lang="en-US" dirty="0">
                <a:ea typeface="ＭＳ Ｐゴシック" pitchFamily="1" charset="-128"/>
                <a:cs typeface="Times New Roman" pitchFamily="1" charset="0"/>
              </a:rPr>
              <a:t>(Pictured here are asteroids </a:t>
            </a:r>
            <a:r>
              <a:rPr lang="en-US" dirty="0" err="1">
                <a:ea typeface="ＭＳ Ｐゴシック" pitchFamily="1" charset="-128"/>
                <a:cs typeface="Times New Roman" pitchFamily="1" charset="0"/>
              </a:rPr>
              <a:t>Itokawa</a:t>
            </a:r>
            <a:r>
              <a:rPr lang="en-US" dirty="0">
                <a:ea typeface="ＭＳ Ｐゴシック" pitchFamily="1" charset="-128"/>
                <a:cs typeface="Times New Roman" pitchFamily="1" charset="0"/>
              </a:rPr>
              <a:t> and </a:t>
            </a:r>
            <a:r>
              <a:rPr lang="en-US" dirty="0" err="1">
                <a:ea typeface="ＭＳ Ｐゴシック" pitchFamily="1" charset="-128"/>
                <a:cs typeface="Times New Roman" pitchFamily="1" charset="0"/>
              </a:rPr>
              <a:t>Gaspra</a:t>
            </a:r>
            <a:r>
              <a:rPr lang="en-US" dirty="0">
                <a:ea typeface="ＭＳ Ｐゴシック" pitchFamily="1" charset="-128"/>
                <a:cs typeface="Times New Roman" pitchFamily="1" charset="0"/>
              </a:rPr>
              <a:t>, Credit: NASA)</a:t>
            </a:r>
          </a:p>
          <a:p>
            <a:pPr eaLnBrk="1" hangingPunct="1">
              <a:spcBef>
                <a:spcPct val="0"/>
              </a:spcBef>
              <a:buFontTx/>
              <a:buChar char="•"/>
            </a:pP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870469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ln>
            <a:miter lim="800000"/>
            <a:headEnd/>
            <a:tailEnd/>
          </a:ln>
        </p:spPr>
        <p:txBody>
          <a:bodyPr/>
          <a:lstStyle/>
          <a:p>
            <a:fld id="{C291CB4B-EF71-4872-9362-8A2AE1ED6A32}" type="slidenum">
              <a:rPr lang="en-US"/>
              <a:pPr/>
              <a:t>5</a:t>
            </a:fld>
            <a:endParaRPr lang="en-US"/>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From the asteroid belt between Mars &amp; Jupiter.</a:t>
            </a:r>
            <a:r>
              <a:rPr lang="en-US" baseline="0" dirty="0">
                <a:ea typeface="ＭＳ Ｐゴシック" pitchFamily="1" charset="-128"/>
                <a:cs typeface="Times New Roman" pitchFamily="1" charset="0"/>
              </a:rPr>
              <a:t> T</a:t>
            </a:r>
            <a:r>
              <a:rPr lang="en-US" dirty="0">
                <a:ea typeface="ＭＳ Ｐゴシック" pitchFamily="1" charset="-128"/>
                <a:cs typeface="Times New Roman" pitchFamily="1" charset="0"/>
              </a:rPr>
              <a:t>hese rocky bodies fall in or out from their orbit due to collisions with one another, and may move into a position in the orbital path of a planet or moon such that an impact can happen. Asteroids break up due to these collisions, so that small asteroid fragments are formed – these fragments are the most likely material to for meteors, which we will discuss shortly.</a:t>
            </a:r>
          </a:p>
        </p:txBody>
      </p:sp>
    </p:spTree>
    <p:extLst>
      <p:ext uri="{BB962C8B-B14F-4D97-AF65-F5344CB8AC3E}">
        <p14:creationId xmlns:p14="http://schemas.microsoft.com/office/powerpoint/2010/main" val="2914701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a:lstStyle/>
          <a:p>
            <a:fld id="{D47778E9-01CE-4FA0-8AD5-B5ADA01F71C5}" type="slidenum">
              <a:rPr lang="en-US"/>
              <a:pPr/>
              <a:t>6</a:t>
            </a:fld>
            <a:endParaRPr lang="en-US"/>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Comets can also collide with planets and moons. Comet orbits are very elliptical and these “dirty-snowballs” spend very little time passing through the inner solar-system. As a result, impacts involving comets are much less common.</a:t>
            </a:r>
          </a:p>
          <a:p>
            <a:pPr eaLnBrk="1" hangingPunct="1">
              <a:spcBef>
                <a:spcPct val="0"/>
              </a:spcBef>
              <a:buFontTx/>
              <a:buNone/>
            </a:pPr>
            <a:endParaRPr lang="en-US" dirty="0">
              <a:ea typeface="ＭＳ Ｐゴシック" pitchFamily="1" charset="-128"/>
            </a:endParaRPr>
          </a:p>
          <a:p>
            <a:pPr eaLnBrk="1" hangingPunct="1">
              <a:spcBef>
                <a:spcPct val="0"/>
              </a:spcBef>
              <a:buFontTx/>
              <a:buChar char="•"/>
            </a:pP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3990289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a:lstStyle/>
          <a:p>
            <a:fld id="{44325417-09A2-4DDE-8262-79E8F88A0E3F}" type="slidenum">
              <a:rPr lang="en-US"/>
              <a:pPr/>
              <a:t>7</a:t>
            </a:fld>
            <a:endParaRPr lang="en-US"/>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rPr>
              <a:t>Impacts can also cause pieces of planets or moons to be ejected and ‘thrown’ off surface. These pieces can then land on other solid planets/moons.</a:t>
            </a:r>
          </a:p>
          <a:p>
            <a:pPr eaLnBrk="1" hangingPunct="1">
              <a:spcBef>
                <a:spcPct val="0"/>
              </a:spcBef>
            </a:pPr>
            <a:r>
              <a:rPr lang="en-US" dirty="0">
                <a:ea typeface="ＭＳ Ｐゴシック" pitchFamily="1" charset="-128"/>
              </a:rPr>
              <a:t>For example: An asteroid impacting Mars could eject a piece of Mars into the solar system. Then, this now “space-</a:t>
            </a:r>
            <a:r>
              <a:rPr lang="en-US" dirty="0" err="1">
                <a:ea typeface="ＭＳ Ｐゴシック" pitchFamily="1" charset="-128"/>
              </a:rPr>
              <a:t>bourne</a:t>
            </a:r>
            <a:r>
              <a:rPr lang="en-US" dirty="0">
                <a:ea typeface="ＭＳ Ｐゴシック" pitchFamily="1" charset="-128"/>
              </a:rPr>
              <a:t>” piece of Mars could land on another planet, or a Moon. By this mechanism we could have pieces of Mars on the Moon, or even pieces of Earth on the Moon. At the Centre for Planetary Science and Exploration, we have pieces of Mars which have landed on Earth.</a:t>
            </a:r>
          </a:p>
          <a:p>
            <a:pPr eaLnBrk="1" hangingPunct="1">
              <a:spcBef>
                <a:spcPct val="0"/>
              </a:spcBef>
            </a:pPr>
            <a:endParaRPr lang="en-US" dirty="0">
              <a:ea typeface="ＭＳ Ｐゴシック" pitchFamily="1" charset="-128"/>
            </a:endParaRPr>
          </a:p>
          <a:p>
            <a:pPr eaLnBrk="1" hangingPunct="1">
              <a:spcBef>
                <a:spcPct val="0"/>
              </a:spcBef>
            </a:pPr>
            <a:r>
              <a:rPr lang="en-US" dirty="0">
                <a:ea typeface="ＭＳ Ｐゴシック" pitchFamily="1" charset="-128"/>
              </a:rPr>
              <a:t>Note: Rocks ejected from the surfaces of planets or moons are likely to be much smaller than asteroids. </a:t>
            </a:r>
          </a:p>
        </p:txBody>
      </p:sp>
    </p:spTree>
    <p:extLst>
      <p:ext uri="{BB962C8B-B14F-4D97-AF65-F5344CB8AC3E}">
        <p14:creationId xmlns:p14="http://schemas.microsoft.com/office/powerpoint/2010/main" val="3275128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a:lstStyle/>
          <a:p>
            <a:fld id="{4C17B907-A6BA-44D3-BD50-6C7A5DD4E2E7}" type="slidenum">
              <a:rPr lang="en-US"/>
              <a:pPr/>
              <a:t>8</a:t>
            </a:fld>
            <a:endParaRPr lang="en-US"/>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Let’s take a look at other rocky planets and Moons in our solar system….</a:t>
            </a:r>
          </a:p>
          <a:p>
            <a:pPr eaLnBrk="1" hangingPunct="1">
              <a:spcBef>
                <a:spcPct val="0"/>
              </a:spcBef>
            </a:pPr>
            <a:endParaRPr lang="en-US">
              <a:ea typeface="ＭＳ Ｐゴシック" pitchFamily="1" charset="-128"/>
            </a:endParaRPr>
          </a:p>
          <a:p>
            <a:pPr eaLnBrk="1" hangingPunct="1">
              <a:spcBef>
                <a:spcPct val="0"/>
              </a:spcBef>
            </a:pPr>
            <a:r>
              <a:rPr lang="en-CA">
                <a:ea typeface="ＭＳ Ｐゴシック" pitchFamily="1" charset="-128"/>
              </a:rPr>
              <a:t>Image credit: www.</a:t>
            </a:r>
            <a:r>
              <a:rPr lang="en-US">
                <a:ea typeface="ＭＳ Ｐゴシック" pitchFamily="1" charset="-128"/>
              </a:rPr>
              <a:t>newscientist.com</a:t>
            </a:r>
            <a:endParaRPr lang="en-CA">
              <a:ea typeface="ＭＳ Ｐゴシック" pitchFamily="1" charset="-128"/>
            </a:endParaRPr>
          </a:p>
          <a:p>
            <a:pPr eaLnBrk="1" hangingPunct="1">
              <a:spcBef>
                <a:spcPct val="0"/>
              </a:spcBef>
            </a:pPr>
            <a:endParaRPr lang="en-US">
              <a:ea typeface="ＭＳ Ｐゴシック" pitchFamily="1" charset="-128"/>
            </a:endParaRPr>
          </a:p>
        </p:txBody>
      </p:sp>
    </p:spTree>
    <p:extLst>
      <p:ext uri="{BB962C8B-B14F-4D97-AF65-F5344CB8AC3E}">
        <p14:creationId xmlns:p14="http://schemas.microsoft.com/office/powerpoint/2010/main" val="1503544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ln>
            <a:miter lim="800000"/>
            <a:headEnd/>
            <a:tailEnd/>
          </a:ln>
        </p:spPr>
        <p:txBody>
          <a:bodyPr/>
          <a:lstStyle/>
          <a:p>
            <a:fld id="{FF22C7D7-5298-4FBE-AD61-8AC0DD2FB0F1}" type="slidenum">
              <a:rPr lang="en-US"/>
              <a:pPr/>
              <a:t>9</a:t>
            </a:fld>
            <a:endParaRPr lang="en-US"/>
          </a:p>
        </p:txBody>
      </p:sp>
      <p:sp>
        <p:nvSpPr>
          <p:cNvPr id="3686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3686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solidFill>
                  <a:srgbClr val="000000"/>
                </a:solidFill>
                <a:ea typeface="ＭＳ Ｐゴシック" pitchFamily="1" charset="-128"/>
                <a:cs typeface="Times New Roman" pitchFamily="1" charset="0"/>
              </a:rPr>
              <a:t>The inner planets</a:t>
            </a:r>
            <a:r>
              <a:rPr lang="en-US" baseline="0" dirty="0">
                <a:solidFill>
                  <a:srgbClr val="000000"/>
                </a:solidFill>
                <a:ea typeface="ＭＳ Ｐゴシック" pitchFamily="1" charset="-128"/>
                <a:cs typeface="Times New Roman" pitchFamily="1" charset="0"/>
              </a:rPr>
              <a:t> have a lot of impact craters. It’s hard to see the surface of Venus because it’s covered in a very thick layer of clouds. But, we can use RADAR (explain if they don’t know how this works) to get images of the surface. </a:t>
            </a:r>
            <a:endParaRPr lang="en-US" dirty="0">
              <a:solidFill>
                <a:srgbClr val="000000"/>
              </a:solidFill>
              <a:latin typeface="Times" pitchFamily="1" charset="0"/>
              <a:ea typeface="ＭＳ Ｐゴシック" pitchFamily="1" charset="-128"/>
              <a:cs typeface="Times New Roman" pitchFamily="1" charset="0"/>
            </a:endParaRPr>
          </a:p>
          <a:p>
            <a:pPr eaLnBrk="1" hangingPunct="1">
              <a:spcBef>
                <a:spcPct val="0"/>
              </a:spcBef>
              <a:buFontTx/>
              <a:buChar char="•"/>
            </a:pPr>
            <a:endParaRPr lang="en-US" dirty="0">
              <a:ea typeface="ＭＳ Ｐゴシック" pitchFamily="1" charset="-128"/>
            </a:endParaRPr>
          </a:p>
          <a:p>
            <a:pPr eaLnBrk="1" hangingPunct="1">
              <a:spcBef>
                <a:spcPct val="0"/>
              </a:spcBef>
            </a:pPr>
            <a:r>
              <a:rPr lang="en-CA" dirty="0">
                <a:ea typeface="ＭＳ Ｐゴシック" pitchFamily="1" charset="-128"/>
              </a:rPr>
              <a:t>Image credit: NASA</a:t>
            </a:r>
          </a:p>
          <a:p>
            <a:pPr eaLnBrk="1" hangingPunct="1">
              <a:spcBef>
                <a:spcPct val="0"/>
              </a:spcBef>
            </a:pPr>
            <a:endParaRPr lang="en-US" dirty="0">
              <a:ea typeface="ＭＳ Ｐゴシック" pitchFamily="1" charset="-128"/>
            </a:endParaRPr>
          </a:p>
        </p:txBody>
      </p:sp>
    </p:spTree>
    <p:extLst>
      <p:ext uri="{BB962C8B-B14F-4D97-AF65-F5344CB8AC3E}">
        <p14:creationId xmlns:p14="http://schemas.microsoft.com/office/powerpoint/2010/main" val="3373945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a:lstStyle/>
          <a:p>
            <a:fld id="{E86E2D2D-079D-45E3-A95F-60AC815B73EA}" type="slidenum">
              <a:rPr lang="en-US"/>
              <a:pPr/>
              <a:t>10</a:t>
            </a:fld>
            <a:endParaRPr lang="en-U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rPr>
              <a:t>What about the gas giants in the solar system? Do you think there are craters on these planets?</a:t>
            </a:r>
            <a:r>
              <a:rPr lang="en-US" baseline="0" dirty="0">
                <a:ea typeface="ＭＳ Ｐゴシック" pitchFamily="1" charset="-128"/>
              </a:rPr>
              <a:t> No – because they are made of gas. </a:t>
            </a:r>
            <a:endParaRPr lang="en-US" dirty="0">
              <a:ea typeface="ＭＳ Ｐゴシック" pitchFamily="1" charset="-128"/>
            </a:endParaRPr>
          </a:p>
          <a:p>
            <a:pPr eaLnBrk="1" hangingPunct="1">
              <a:spcBef>
                <a:spcPct val="0"/>
              </a:spcBef>
            </a:pPr>
            <a:endParaRPr lang="en-US" dirty="0">
              <a:ea typeface="ＭＳ Ｐゴシック" pitchFamily="1" charset="-128"/>
            </a:endParaRPr>
          </a:p>
          <a:p>
            <a:pPr eaLnBrk="1" hangingPunct="1">
              <a:spcBef>
                <a:spcPct val="0"/>
              </a:spcBef>
            </a:pPr>
            <a:r>
              <a:rPr lang="en-CA" dirty="0">
                <a:ea typeface="ＭＳ Ｐゴシック" pitchFamily="1" charset="-128"/>
              </a:rPr>
              <a:t>Image credit: www.</a:t>
            </a:r>
            <a:r>
              <a:rPr lang="en-US" dirty="0" err="1">
                <a:ea typeface="ＭＳ Ｐゴシック" pitchFamily="1" charset="-128"/>
              </a:rPr>
              <a:t>newscientist.com</a:t>
            </a:r>
            <a:endParaRPr lang="en-CA" dirty="0">
              <a:ea typeface="ＭＳ Ｐゴシック" pitchFamily="1" charset="-128"/>
            </a:endParaRPr>
          </a:p>
          <a:p>
            <a:pPr eaLnBrk="1" hangingPunct="1">
              <a:spcBef>
                <a:spcPct val="0"/>
              </a:spcBef>
            </a:pPr>
            <a:endParaRPr lang="en-US" dirty="0">
              <a:ea typeface="ＭＳ Ｐゴシック" pitchFamily="1" charset="-128"/>
            </a:endParaRPr>
          </a:p>
        </p:txBody>
      </p:sp>
    </p:spTree>
    <p:extLst>
      <p:ext uri="{BB962C8B-B14F-4D97-AF65-F5344CB8AC3E}">
        <p14:creationId xmlns:p14="http://schemas.microsoft.com/office/powerpoint/2010/main" val="2860184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a:lstStyle/>
          <a:p>
            <a:fld id="{973CEE80-B9DD-4889-8726-A67338B79FEB}" type="slidenum">
              <a:rPr lang="en-US"/>
              <a:pPr/>
              <a:t>11</a:t>
            </a:fld>
            <a:endParaRPr lang="en-US"/>
          </a:p>
        </p:txBody>
      </p:sp>
      <p:sp>
        <p:nvSpPr>
          <p:cNvPr id="40963"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4096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solidFill>
                  <a:srgbClr val="000000"/>
                </a:solidFill>
                <a:ea typeface="ＭＳ Ｐゴシック" pitchFamily="1" charset="-128"/>
                <a:cs typeface="Times New Roman" pitchFamily="1" charset="0"/>
              </a:rPr>
              <a:t>Here are the four outer, gas planets – Jupiter, Saturn, Uranus</a:t>
            </a:r>
            <a:r>
              <a:rPr lang="en-US" baseline="0" dirty="0">
                <a:solidFill>
                  <a:srgbClr val="000000"/>
                </a:solidFill>
                <a:ea typeface="ＭＳ Ｐゴシック" pitchFamily="1" charset="-128"/>
                <a:cs typeface="Times New Roman" pitchFamily="1" charset="0"/>
              </a:rPr>
              <a:t> and Neptune. They all are made up mostly of gas – though scientists think there may be icy or rocky cores at the </a:t>
            </a:r>
            <a:r>
              <a:rPr lang="en-US" baseline="0" dirty="0" err="1">
                <a:solidFill>
                  <a:srgbClr val="000000"/>
                </a:solidFill>
                <a:ea typeface="ＭＳ Ｐゴシック" pitchFamily="1" charset="-128"/>
                <a:cs typeface="Times New Roman" pitchFamily="1" charset="0"/>
              </a:rPr>
              <a:t>centre</a:t>
            </a:r>
            <a:r>
              <a:rPr lang="en-US" baseline="0" dirty="0">
                <a:solidFill>
                  <a:srgbClr val="000000"/>
                </a:solidFill>
                <a:ea typeface="ＭＳ Ｐゴシック" pitchFamily="1" charset="-128"/>
                <a:cs typeface="Times New Roman" pitchFamily="1" charset="0"/>
              </a:rPr>
              <a:t> of most or all of them. </a:t>
            </a:r>
          </a:p>
          <a:p>
            <a:pPr eaLnBrk="1" hangingPunct="1">
              <a:spcBef>
                <a:spcPct val="0"/>
              </a:spcBef>
            </a:pPr>
            <a:endParaRPr lang="en-US" baseline="0" dirty="0">
              <a:solidFill>
                <a:srgbClr val="000000"/>
              </a:solidFill>
              <a:ea typeface="ＭＳ Ｐゴシック" pitchFamily="1" charset="-128"/>
              <a:cs typeface="Times New Roman" pitchFamily="1" charset="0"/>
            </a:endParaRPr>
          </a:p>
          <a:p>
            <a:pPr eaLnBrk="1" hangingPunct="1">
              <a:spcBef>
                <a:spcPct val="0"/>
              </a:spcBef>
            </a:pPr>
            <a:r>
              <a:rPr lang="en-US" baseline="0" dirty="0">
                <a:solidFill>
                  <a:srgbClr val="000000"/>
                </a:solidFill>
                <a:ea typeface="ＭＳ Ｐゴシック" pitchFamily="1" charset="-128"/>
                <a:cs typeface="Times New Roman" pitchFamily="1" charset="0"/>
              </a:rPr>
              <a:t>Even though they don’t show impact craters like solid, rocky bodies do, they do so evidence of impacts. </a:t>
            </a:r>
          </a:p>
          <a:p>
            <a:pPr eaLnBrk="1" hangingPunct="1">
              <a:spcBef>
                <a:spcPct val="0"/>
              </a:spcBef>
            </a:pPr>
            <a:endParaRPr lang="en-US" dirty="0">
              <a:solidFill>
                <a:srgbClr val="000000"/>
              </a:solidFill>
              <a:ea typeface="ＭＳ Ｐゴシック" pitchFamily="1" charset="-128"/>
              <a:cs typeface="Times New Roman" pitchFamily="1" charset="0"/>
            </a:endParaRPr>
          </a:p>
          <a:p>
            <a:pPr eaLnBrk="1" hangingPunct="1">
              <a:spcBef>
                <a:spcPct val="0"/>
              </a:spcBef>
            </a:pPr>
            <a:r>
              <a:rPr lang="en-CA" dirty="0">
                <a:ea typeface="ＭＳ Ｐゴシック" pitchFamily="1" charset="-128"/>
              </a:rPr>
              <a:t>Image credit: NASA</a:t>
            </a:r>
          </a:p>
          <a:p>
            <a:pPr eaLnBrk="1" hangingPunct="1">
              <a:spcBef>
                <a:spcPct val="0"/>
              </a:spcBef>
            </a:pPr>
            <a:endParaRPr lang="en-US" dirty="0">
              <a:solidFill>
                <a:srgbClr val="000000"/>
              </a:solidFill>
              <a:ea typeface="ＭＳ Ｐゴシック" pitchFamily="1" charset="-128"/>
              <a:cs typeface="Times New Roman" pitchFamily="1" charset="0"/>
            </a:endParaRPr>
          </a:p>
          <a:p>
            <a:pPr eaLnBrk="1" hangingPunct="1">
              <a:spcBef>
                <a:spcPct val="0"/>
              </a:spcBef>
            </a:pPr>
            <a:endParaRPr lang="en-US" dirty="0">
              <a:solidFill>
                <a:srgbClr val="000000"/>
              </a:solidFill>
              <a:ea typeface="ＭＳ Ｐゴシック" pitchFamily="1" charset="-128"/>
              <a:cs typeface="Times New Roman" pitchFamily="1" charset="0"/>
            </a:endParaRPr>
          </a:p>
        </p:txBody>
      </p:sp>
    </p:spTree>
    <p:extLst>
      <p:ext uri="{BB962C8B-B14F-4D97-AF65-F5344CB8AC3E}">
        <p14:creationId xmlns:p14="http://schemas.microsoft.com/office/powerpoint/2010/main" val="10409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ln>
            <a:miter lim="800000"/>
            <a:headEnd/>
            <a:tailEnd/>
          </a:ln>
        </p:spPr>
        <p:txBody>
          <a:bodyPr/>
          <a:lstStyle/>
          <a:p>
            <a:fld id="{6CC12159-4451-454C-8AEF-6AB17C8BE962}" type="slidenum">
              <a:rPr lang="en-US"/>
              <a:pPr/>
              <a:t>12</a:t>
            </a:fld>
            <a:endParaRPr lang="en-US"/>
          </a:p>
        </p:txBody>
      </p:sp>
      <p:sp>
        <p:nvSpPr>
          <p:cNvPr id="43011"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4301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baseline="0" dirty="0">
                <a:solidFill>
                  <a:srgbClr val="000000"/>
                </a:solidFill>
                <a:ea typeface="ＭＳ Ｐゴシック" pitchFamily="1" charset="-128"/>
                <a:cs typeface="Times New Roman" pitchFamily="1" charset="0"/>
              </a:rPr>
              <a:t>For example, in </a:t>
            </a:r>
            <a:r>
              <a:rPr lang="en-US" dirty="0">
                <a:solidFill>
                  <a:srgbClr val="000000"/>
                </a:solidFill>
                <a:ea typeface="ＭＳ Ｐゴシック" pitchFamily="1" charset="-128"/>
                <a:cs typeface="Times New Roman" pitchFamily="1" charset="0"/>
              </a:rPr>
              <a:t>2009,</a:t>
            </a:r>
            <a:r>
              <a:rPr lang="en-US" baseline="0" dirty="0">
                <a:solidFill>
                  <a:srgbClr val="000000"/>
                </a:solidFill>
                <a:ea typeface="ＭＳ Ｐゴシック" pitchFamily="1" charset="-128"/>
                <a:cs typeface="Times New Roman" pitchFamily="1" charset="0"/>
              </a:rPr>
              <a:t> an a</a:t>
            </a:r>
            <a:r>
              <a:rPr lang="en-US" dirty="0">
                <a:ea typeface="ＭＳ Ｐゴシック" pitchFamily="1" charset="-128"/>
              </a:rPr>
              <a:t>steroid crashed into Jupiter. NASA Image from Hubble Space Telescope. It left a mark in the upper</a:t>
            </a:r>
            <a:r>
              <a:rPr lang="en-US" baseline="0" dirty="0">
                <a:ea typeface="ＭＳ Ｐゴシック" pitchFamily="1" charset="-128"/>
              </a:rPr>
              <a:t> layers of the atmosphere for a few months! Impacts on gas planets don’t leave long-lasting marks as they do on solid planets, but we know they happen on a regular basis. In fact, Jupiter probably gets hit the most because it’s the largest planet in our solar system, and therefore has the largest gravity and attracts the most small bodies!</a:t>
            </a:r>
            <a:endParaRPr lang="en-US" dirty="0">
              <a:ea typeface="ＭＳ Ｐゴシック" pitchFamily="1" charset="-128"/>
            </a:endParaRPr>
          </a:p>
          <a:p>
            <a:pPr eaLnBrk="1" hangingPunct="1">
              <a:spcBef>
                <a:spcPct val="0"/>
              </a:spcBef>
            </a:pPr>
            <a:endParaRPr lang="en-US" dirty="0">
              <a:solidFill>
                <a:srgbClr val="000000"/>
              </a:solidFill>
              <a:ea typeface="ＭＳ Ｐゴシック" pitchFamily="1" charset="-128"/>
              <a:cs typeface="Times New Roman" pitchFamily="1" charset="0"/>
            </a:endParaRPr>
          </a:p>
          <a:p>
            <a:pPr eaLnBrk="1" hangingPunct="1">
              <a:spcBef>
                <a:spcPct val="0"/>
              </a:spcBef>
            </a:pPr>
            <a:r>
              <a:rPr lang="en-US" dirty="0">
                <a:solidFill>
                  <a:srgbClr val="000000"/>
                </a:solidFill>
                <a:ea typeface="ＭＳ Ｐゴシック" pitchFamily="1" charset="-128"/>
                <a:cs typeface="Times New Roman" pitchFamily="1" charset="0"/>
              </a:rPr>
              <a:t>Image credit: </a:t>
            </a:r>
            <a:r>
              <a:rPr lang="en-US" dirty="0">
                <a:ea typeface="ＭＳ Ｐゴシック" pitchFamily="1" charset="-128"/>
              </a:rPr>
              <a:t>Hubble Space Telescope image of the Jupiter 2009 Impact. NASA, ESA, M. Wong (University of California, Berkeley), H.B. </a:t>
            </a:r>
            <a:r>
              <a:rPr lang="en-US" dirty="0" err="1">
                <a:ea typeface="ＭＳ Ｐゴシック" pitchFamily="1" charset="-128"/>
              </a:rPr>
              <a:t>Hammel</a:t>
            </a:r>
            <a:r>
              <a:rPr lang="en-US" dirty="0">
                <a:ea typeface="ＭＳ Ｐゴシック" pitchFamily="1" charset="-128"/>
              </a:rPr>
              <a:t> (Space Science Institute, Boulder, Colorado), I. de Pater (University of California, Berkeley), and the Jupiter Impact Team. </a:t>
            </a:r>
            <a:endParaRPr lang="en-US" dirty="0">
              <a:solidFill>
                <a:srgbClr val="000000"/>
              </a:solidFill>
              <a:ea typeface="ＭＳ Ｐゴシック" pitchFamily="1" charset="-128"/>
              <a:cs typeface="Times New Roman" pitchFamily="1" charset="0"/>
            </a:endParaRPr>
          </a:p>
        </p:txBody>
      </p:sp>
    </p:spTree>
    <p:extLst>
      <p:ext uri="{BB962C8B-B14F-4D97-AF65-F5344CB8AC3E}">
        <p14:creationId xmlns:p14="http://schemas.microsoft.com/office/powerpoint/2010/main" val="4139579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A09891D5-41DD-4168-A501-E10CC8A054EE}" type="slidenum">
              <a:rPr lang="en-US"/>
              <a:pPr/>
              <a:t>13</a:t>
            </a:fld>
            <a:endParaRPr lang="en-US"/>
          </a:p>
        </p:txBody>
      </p:sp>
      <p:sp>
        <p:nvSpPr>
          <p:cNvPr id="45059"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4506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solidFill>
                  <a:srgbClr val="000000"/>
                </a:solidFill>
                <a:ea typeface="ＭＳ Ｐゴシック" pitchFamily="1" charset="-128"/>
                <a:cs typeface="Times New Roman" pitchFamily="1" charset="0"/>
              </a:rPr>
              <a:t>We also can see craters on the moons of Jupiter!  Here are pictures of 4 main moons of Jupiter.</a:t>
            </a:r>
          </a:p>
          <a:p>
            <a:pPr eaLnBrk="1" hangingPunct="1">
              <a:spcBef>
                <a:spcPct val="0"/>
              </a:spcBef>
            </a:pPr>
            <a:r>
              <a:rPr lang="en-US" dirty="0">
                <a:solidFill>
                  <a:srgbClr val="000000"/>
                </a:solidFill>
                <a:ea typeface="ＭＳ Ｐゴシック" pitchFamily="1" charset="-128"/>
                <a:cs typeface="Times New Roman" pitchFamily="1" charset="0"/>
              </a:rPr>
              <a:t>(Io = the size of our moon)</a:t>
            </a:r>
          </a:p>
          <a:p>
            <a:pPr eaLnBrk="1" hangingPunct="1">
              <a:spcBef>
                <a:spcPct val="0"/>
              </a:spcBef>
            </a:pPr>
            <a:endParaRPr lang="en-US" dirty="0">
              <a:solidFill>
                <a:srgbClr val="000000"/>
              </a:solidFill>
              <a:ea typeface="ＭＳ Ｐゴシック" pitchFamily="1" charset="-128"/>
              <a:cs typeface="Times New Roman" pitchFamily="1" charset="0"/>
            </a:endParaRPr>
          </a:p>
          <a:p>
            <a:pPr eaLnBrk="1" hangingPunct="1">
              <a:spcBef>
                <a:spcPct val="0"/>
              </a:spcBef>
            </a:pPr>
            <a:r>
              <a:rPr lang="en-US" dirty="0">
                <a:solidFill>
                  <a:srgbClr val="000000"/>
                </a:solidFill>
                <a:ea typeface="ＭＳ Ｐゴシック" pitchFamily="1" charset="-128"/>
                <a:cs typeface="Times New Roman" pitchFamily="1" charset="0"/>
              </a:rPr>
              <a:t>Ganymede</a:t>
            </a:r>
            <a:r>
              <a:rPr lang="en-US" baseline="0" dirty="0">
                <a:solidFill>
                  <a:srgbClr val="000000"/>
                </a:solidFill>
                <a:ea typeface="ＭＳ Ｐゴシック" pitchFamily="1" charset="-128"/>
                <a:cs typeface="Times New Roman" pitchFamily="1" charset="0"/>
              </a:rPr>
              <a:t> and </a:t>
            </a:r>
            <a:r>
              <a:rPr lang="en-US" baseline="0" dirty="0" err="1">
                <a:solidFill>
                  <a:srgbClr val="000000"/>
                </a:solidFill>
                <a:ea typeface="ＭＳ Ｐゴシック" pitchFamily="1" charset="-128"/>
                <a:cs typeface="Times New Roman" pitchFamily="1" charset="0"/>
              </a:rPr>
              <a:t>Callisto</a:t>
            </a:r>
            <a:r>
              <a:rPr lang="en-US" baseline="0" dirty="0">
                <a:solidFill>
                  <a:srgbClr val="000000"/>
                </a:solidFill>
                <a:ea typeface="ＭＳ Ｐゴシック" pitchFamily="1" charset="-128"/>
                <a:cs typeface="Times New Roman" pitchFamily="1" charset="0"/>
              </a:rPr>
              <a:t> have many craters (white splotches). Io and </a:t>
            </a:r>
            <a:r>
              <a:rPr lang="en-US" baseline="0" dirty="0" err="1">
                <a:solidFill>
                  <a:srgbClr val="000000"/>
                </a:solidFill>
                <a:ea typeface="ＭＳ Ｐゴシック" pitchFamily="1" charset="-128"/>
                <a:cs typeface="Times New Roman" pitchFamily="1" charset="0"/>
              </a:rPr>
              <a:t>Europa</a:t>
            </a:r>
            <a:r>
              <a:rPr lang="en-US" baseline="0" dirty="0">
                <a:solidFill>
                  <a:srgbClr val="000000"/>
                </a:solidFill>
                <a:ea typeface="ＭＳ Ｐゴシック" pitchFamily="1" charset="-128"/>
                <a:cs typeface="Times New Roman" pitchFamily="1" charset="0"/>
              </a:rPr>
              <a:t> don’t seem to have as many, and that’s because they’re surfaces are continually being renewed (volcanism/</a:t>
            </a:r>
            <a:r>
              <a:rPr lang="en-US" baseline="0" dirty="0" err="1">
                <a:solidFill>
                  <a:srgbClr val="000000"/>
                </a:solidFill>
                <a:ea typeface="ＭＳ Ｐゴシック" pitchFamily="1" charset="-128"/>
                <a:cs typeface="Times New Roman" pitchFamily="1" charset="0"/>
              </a:rPr>
              <a:t>gysers</a:t>
            </a:r>
            <a:r>
              <a:rPr lang="en-US" baseline="0" dirty="0">
                <a:solidFill>
                  <a:srgbClr val="000000"/>
                </a:solidFill>
                <a:ea typeface="ＭＳ Ｐゴシック" pitchFamily="1" charset="-128"/>
                <a:cs typeface="Times New Roman" pitchFamily="1" charset="0"/>
              </a:rPr>
              <a:t> on Io, water breaking through ice on </a:t>
            </a:r>
            <a:r>
              <a:rPr lang="en-US" baseline="0" dirty="0" err="1">
                <a:solidFill>
                  <a:srgbClr val="000000"/>
                </a:solidFill>
                <a:ea typeface="ＭＳ Ｐゴシック" pitchFamily="1" charset="-128"/>
                <a:cs typeface="Times New Roman" pitchFamily="1" charset="0"/>
              </a:rPr>
              <a:t>Europa</a:t>
            </a:r>
            <a:r>
              <a:rPr lang="en-US" baseline="0" dirty="0">
                <a:solidFill>
                  <a:srgbClr val="000000"/>
                </a:solidFill>
                <a:ea typeface="ＭＳ Ｐゴシック" pitchFamily="1" charset="-128"/>
                <a:cs typeface="Times New Roman" pitchFamily="1" charset="0"/>
              </a:rPr>
              <a:t>).</a:t>
            </a:r>
            <a:endParaRPr lang="en-US" dirty="0">
              <a:ea typeface="ＭＳ Ｐゴシック" pitchFamily="1" charset="-128"/>
              <a:cs typeface="Times New Roman" pitchFamily="1" charset="0"/>
            </a:endParaRPr>
          </a:p>
          <a:p>
            <a:pPr eaLnBrk="1" hangingPunct="1">
              <a:spcBef>
                <a:spcPct val="0"/>
              </a:spcBef>
            </a:pPr>
            <a:endParaRPr lang="en-US" dirty="0">
              <a:ea typeface="ＭＳ Ｐゴシック" pitchFamily="1" charset="-128"/>
            </a:endParaRPr>
          </a:p>
          <a:p>
            <a:pPr eaLnBrk="1" hangingPunct="1">
              <a:spcBef>
                <a:spcPct val="0"/>
              </a:spcBef>
            </a:pPr>
            <a:r>
              <a:rPr lang="en-CA" dirty="0">
                <a:ea typeface="ＭＳ Ｐゴシック" pitchFamily="1" charset="-128"/>
              </a:rPr>
              <a:t>Image credit: NASA</a:t>
            </a:r>
          </a:p>
          <a:p>
            <a:pPr eaLnBrk="1" hangingPunct="1">
              <a:spcBef>
                <a:spcPct val="0"/>
              </a:spcBef>
            </a:pPr>
            <a:endParaRPr lang="en-US" dirty="0">
              <a:ea typeface="ＭＳ Ｐゴシック" pitchFamily="1" charset="-128"/>
            </a:endParaRPr>
          </a:p>
        </p:txBody>
      </p:sp>
    </p:spTree>
    <p:extLst>
      <p:ext uri="{BB962C8B-B14F-4D97-AF65-F5344CB8AC3E}">
        <p14:creationId xmlns:p14="http://schemas.microsoft.com/office/powerpoint/2010/main" val="847219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a:lstStyle/>
          <a:p>
            <a:fld id="{D350779B-1335-4EBB-AD3E-F6197B03396C}" type="slidenum">
              <a:rPr lang="en-US"/>
              <a:pPr/>
              <a:t>14</a:t>
            </a:fld>
            <a:endParaRPr lang="en-US"/>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Ask the students…</a:t>
            </a:r>
          </a:p>
        </p:txBody>
      </p:sp>
    </p:spTree>
    <p:extLst>
      <p:ext uri="{BB962C8B-B14F-4D97-AF65-F5344CB8AC3E}">
        <p14:creationId xmlns:p14="http://schemas.microsoft.com/office/powerpoint/2010/main" val="1129158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ln>
            <a:miter lim="800000"/>
            <a:headEnd/>
            <a:tailEnd/>
          </a:ln>
        </p:spPr>
        <p:txBody>
          <a:bodyPr/>
          <a:lstStyle/>
          <a:p>
            <a:fld id="{CA333C0D-1E1E-4BA3-856B-CFC18F537938}" type="slidenum">
              <a:rPr lang="en-US"/>
              <a:pPr/>
              <a:t>15</a:t>
            </a:fld>
            <a:endParaRPr lang="en-US"/>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rPr>
              <a:t>Ask the students how many craters they think there are on Earth. </a:t>
            </a:r>
          </a:p>
          <a:p>
            <a:pPr eaLnBrk="1" hangingPunct="1">
              <a:spcBef>
                <a:spcPct val="0"/>
              </a:spcBef>
              <a:buFontTx/>
              <a:buChar char="•"/>
            </a:pPr>
            <a:endParaRPr lang="en-US" dirty="0">
              <a:ea typeface="ＭＳ Ｐゴシック" pitchFamily="1" charset="-128"/>
            </a:endParaRPr>
          </a:p>
          <a:p>
            <a:pPr eaLnBrk="1" hangingPunct="1">
              <a:spcBef>
                <a:spcPct val="0"/>
              </a:spcBef>
            </a:pPr>
            <a:r>
              <a:rPr lang="en-CA" dirty="0">
                <a:ea typeface="ＭＳ Ｐゴシック" pitchFamily="1" charset="-128"/>
              </a:rPr>
              <a:t>Image credit: NASA</a:t>
            </a:r>
          </a:p>
          <a:p>
            <a:pPr eaLnBrk="1" hangingPunct="1">
              <a:spcBef>
                <a:spcPct val="0"/>
              </a:spcBef>
            </a:pPr>
            <a:endParaRPr lang="en-US" dirty="0">
              <a:ea typeface="ＭＳ Ｐゴシック" pitchFamily="1" charset="-128"/>
            </a:endParaRPr>
          </a:p>
        </p:txBody>
      </p:sp>
    </p:spTree>
    <p:extLst>
      <p:ext uri="{BB962C8B-B14F-4D97-AF65-F5344CB8AC3E}">
        <p14:creationId xmlns:p14="http://schemas.microsoft.com/office/powerpoint/2010/main" val="965656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a:lstStyle/>
          <a:p>
            <a:fld id="{ADC1B14F-CB12-417A-AB12-E1425CB3B091}" type="slidenum">
              <a:rPr lang="en-US"/>
              <a:pPr/>
              <a:t>16</a:t>
            </a:fld>
            <a:endParaRPr lang="en-US"/>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2" name="Rectangle 3"/>
          <p:cNvSpPr>
            <a:spLocks noGrp="1" noChangeArrowheads="1"/>
          </p:cNvSpPr>
          <p:nvPr>
            <p:ph type="body" idx="1"/>
          </p:nvPr>
        </p:nvSpPr>
        <p:spPr>
          <a:xfrm>
            <a:off x="914400" y="4343400"/>
            <a:ext cx="5029200" cy="4114800"/>
          </a:xfrm>
          <a:ln/>
        </p:spPr>
        <p:txBody>
          <a:bodyPr wrap="square" numCol="1" anchor="t" anchorCtr="0" compatLnSpc="1">
            <a:prstTxWarp prst="textNoShape">
              <a:avLst/>
            </a:prstTxWarp>
          </a:bodyPr>
          <a:lstStyle/>
          <a:p>
            <a:pPr marL="342900" indent="-342900" eaLnBrk="1" hangingPunct="1">
              <a:spcBef>
                <a:spcPct val="0"/>
              </a:spcBef>
              <a:buFontTx/>
              <a:buNone/>
            </a:pPr>
            <a:r>
              <a:rPr lang="en-US" dirty="0">
                <a:solidFill>
                  <a:schemeClr val="bg1"/>
                </a:solidFill>
                <a:effectLst>
                  <a:outerShdw blurRad="38100" dist="38100" dir="2700000" algn="tl">
                    <a:srgbClr val="C0C0C0"/>
                  </a:outerShdw>
                </a:effectLst>
                <a:ea typeface="ＭＳ Ｐゴシック" pitchFamily="1" charset="-128"/>
              </a:rPr>
              <a:t>If</a:t>
            </a:r>
            <a:r>
              <a:rPr lang="en-US" baseline="0" dirty="0">
                <a:solidFill>
                  <a:schemeClr val="bg1"/>
                </a:solidFill>
                <a:effectLst>
                  <a:outerShdw blurRad="38100" dist="38100" dir="2700000" algn="tl">
                    <a:srgbClr val="C0C0C0"/>
                  </a:outerShdw>
                </a:effectLst>
                <a:ea typeface="ＭＳ Ｐゴシック" pitchFamily="1" charset="-128"/>
              </a:rPr>
              <a:t> you have an internet connection, click on the Google map viewer link to get info about all known craters. </a:t>
            </a:r>
            <a:endParaRPr lang="en-US" dirty="0">
              <a:solidFill>
                <a:schemeClr val="bg1"/>
              </a:solidFill>
              <a:effectLst>
                <a:outerShdw blurRad="38100" dist="38100" dir="2700000" algn="tl">
                  <a:srgbClr val="C0C0C0"/>
                </a:outerShdw>
              </a:effectLst>
              <a:ea typeface="ＭＳ Ｐゴシック" pitchFamily="1" charset="-128"/>
            </a:endParaRPr>
          </a:p>
          <a:p>
            <a:pPr marL="342900" indent="-342900" eaLnBrk="1" hangingPunct="1">
              <a:spcBef>
                <a:spcPct val="0"/>
              </a:spcBef>
              <a:buFontTx/>
              <a:buNone/>
            </a:pPr>
            <a:endParaRPr lang="en-US" dirty="0">
              <a:solidFill>
                <a:schemeClr val="bg1"/>
              </a:solidFill>
              <a:effectLst>
                <a:outerShdw blurRad="38100" dist="38100" dir="2700000" algn="tl">
                  <a:srgbClr val="C0C0C0"/>
                </a:outerShdw>
              </a:effectLst>
              <a:ea typeface="ＭＳ Ｐゴシック" pitchFamily="1" charset="-128"/>
            </a:endParaRPr>
          </a:p>
          <a:p>
            <a:pPr marL="342900" indent="-342900" eaLnBrk="1" hangingPunct="1">
              <a:spcBef>
                <a:spcPct val="0"/>
              </a:spcBef>
              <a:buFontTx/>
              <a:buNone/>
            </a:pPr>
            <a:r>
              <a:rPr lang="en-US" dirty="0">
                <a:solidFill>
                  <a:schemeClr val="bg1"/>
                </a:solidFill>
                <a:effectLst>
                  <a:outerShdw blurRad="38100" dist="38100" dir="2700000" algn="tl">
                    <a:srgbClr val="C0C0C0"/>
                  </a:outerShdw>
                </a:effectLst>
                <a:ea typeface="ＭＳ Ｐゴシック" pitchFamily="1" charset="-128"/>
              </a:rPr>
              <a:t>190 known craters (put this on worksheet) - http://www.passc.net/EarthImpactDatabase/index.html (20 Oct 2016)</a:t>
            </a:r>
          </a:p>
          <a:p>
            <a:pPr marL="342900" indent="-342900" eaLnBrk="1" hangingPunct="1">
              <a:spcBef>
                <a:spcPct val="0"/>
              </a:spcBef>
            </a:pPr>
            <a:r>
              <a:rPr lang="en-US" dirty="0">
                <a:solidFill>
                  <a:schemeClr val="bg1"/>
                </a:solidFill>
                <a:effectLst>
                  <a:outerShdw blurRad="38100" dist="38100" dir="2700000" algn="tl">
                    <a:srgbClr val="C0C0C0"/>
                  </a:outerShdw>
                </a:effectLst>
                <a:ea typeface="ＭＳ Ｐゴシック" pitchFamily="1" charset="-128"/>
              </a:rPr>
              <a:t>Ask: Where don’t we see craters?</a:t>
            </a:r>
          </a:p>
          <a:p>
            <a:pPr marL="342900" indent="-342900" eaLnBrk="1" hangingPunct="1">
              <a:spcBef>
                <a:spcPct val="0"/>
              </a:spcBef>
            </a:pPr>
            <a:r>
              <a:rPr lang="en-US" dirty="0">
                <a:solidFill>
                  <a:schemeClr val="bg1"/>
                </a:solidFill>
                <a:effectLst>
                  <a:outerShdw blurRad="38100" dist="38100" dir="2700000" algn="tl">
                    <a:srgbClr val="C0C0C0"/>
                  </a:outerShdw>
                </a:effectLst>
                <a:ea typeface="ＭＳ Ｐゴシック" pitchFamily="1" charset="-128"/>
              </a:rPr>
              <a:t>Oceans, Greenland, Russia, Alaska. </a:t>
            </a:r>
          </a:p>
          <a:p>
            <a:pPr marL="342900" indent="-342900" eaLnBrk="1" hangingPunct="1">
              <a:spcBef>
                <a:spcPct val="0"/>
              </a:spcBef>
            </a:pPr>
            <a:endParaRPr lang="en-US" dirty="0">
              <a:solidFill>
                <a:schemeClr val="bg1"/>
              </a:solidFill>
              <a:effectLst>
                <a:outerShdw blurRad="38100" dist="38100" dir="2700000" algn="tl">
                  <a:srgbClr val="C0C0C0"/>
                </a:outerShdw>
              </a:effectLst>
              <a:ea typeface="ＭＳ Ｐゴシック" pitchFamily="1" charset="-128"/>
            </a:endParaRPr>
          </a:p>
          <a:p>
            <a:pPr marL="342900" indent="-342900" eaLnBrk="1" hangingPunct="1">
              <a:spcBef>
                <a:spcPct val="0"/>
              </a:spcBef>
            </a:pPr>
            <a:r>
              <a:rPr lang="en-US" dirty="0">
                <a:solidFill>
                  <a:schemeClr val="bg1"/>
                </a:solidFill>
                <a:effectLst>
                  <a:outerShdw blurRad="38100" dist="38100" dir="2700000" algn="tl">
                    <a:srgbClr val="C0C0C0"/>
                  </a:outerShdw>
                </a:effectLst>
                <a:ea typeface="ＭＳ Ｐゴシック" pitchFamily="1" charset="-128"/>
              </a:rPr>
              <a:t>Ask</a:t>
            </a:r>
            <a:r>
              <a:rPr lang="en-US" baseline="0" dirty="0">
                <a:solidFill>
                  <a:schemeClr val="bg1"/>
                </a:solidFill>
                <a:effectLst>
                  <a:outerShdw blurRad="38100" dist="38100" dir="2700000" algn="tl">
                    <a:srgbClr val="C0C0C0"/>
                  </a:outerShdw>
                </a:effectLst>
                <a:ea typeface="ＭＳ Ｐゴシック" pitchFamily="1" charset="-128"/>
              </a:rPr>
              <a:t> them to think about why this might be as we look at our nearest neighbor, the Moon.</a:t>
            </a:r>
            <a:endParaRPr lang="en-US" dirty="0">
              <a:ea typeface="ＭＳ Ｐゴシック" pitchFamily="1" charset="-128"/>
            </a:endParaRPr>
          </a:p>
          <a:p>
            <a:pPr marL="342900" indent="-342900" eaLnBrk="1" hangingPunct="1">
              <a:spcBef>
                <a:spcPct val="0"/>
              </a:spcBef>
            </a:pPr>
            <a:endParaRPr lang="en-US" dirty="0">
              <a:ea typeface="ＭＳ Ｐゴシック" pitchFamily="1" charset="-128"/>
            </a:endParaRPr>
          </a:p>
          <a:p>
            <a:pPr marL="342900" indent="-342900" eaLnBrk="1" hangingPunct="1">
              <a:spcBef>
                <a:spcPct val="0"/>
              </a:spcBef>
            </a:pPr>
            <a:r>
              <a:rPr lang="en-US" dirty="0">
                <a:ea typeface="ＭＳ Ｐゴシック" pitchFamily="1" charset="-128"/>
              </a:rPr>
              <a:t>Image credit: http://www.lpi.usra.edu/publications/slidesets/craters/slide_2.html</a:t>
            </a:r>
          </a:p>
        </p:txBody>
      </p:sp>
    </p:spTree>
    <p:extLst>
      <p:ext uri="{BB962C8B-B14F-4D97-AF65-F5344CB8AC3E}">
        <p14:creationId xmlns:p14="http://schemas.microsoft.com/office/powerpoint/2010/main" val="828667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ln>
            <a:miter lim="800000"/>
            <a:headEnd/>
            <a:tailEnd/>
          </a:ln>
        </p:spPr>
        <p:txBody>
          <a:bodyPr/>
          <a:lstStyle/>
          <a:p>
            <a:fld id="{DE075D34-55AB-490D-8346-FF6FD63AF852}" type="slidenum">
              <a:rPr lang="en-US"/>
              <a:pPr/>
              <a:t>17</a:t>
            </a:fld>
            <a:endParaRPr lang="en-US"/>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CA" dirty="0">
                <a:ea typeface="ＭＳ Ｐゴシック" pitchFamily="1" charset="-128"/>
              </a:rPr>
              <a:t>Ask</a:t>
            </a:r>
            <a:r>
              <a:rPr lang="en-CA" baseline="0" dirty="0">
                <a:ea typeface="ＭＳ Ｐゴシック" pitchFamily="1" charset="-128"/>
              </a:rPr>
              <a:t> students how many craters are in this photo of the moon (explain that this is the entire moon, front and back).</a:t>
            </a:r>
            <a:endParaRPr lang="en-CA" dirty="0">
              <a:ea typeface="ＭＳ Ｐゴシック" pitchFamily="1" charset="-128"/>
            </a:endParaRPr>
          </a:p>
          <a:p>
            <a:pPr eaLnBrk="1" hangingPunct="1">
              <a:spcBef>
                <a:spcPct val="0"/>
              </a:spcBef>
            </a:pPr>
            <a:endParaRPr lang="en-CA" dirty="0">
              <a:ea typeface="ＭＳ Ｐゴシック" pitchFamily="1" charset="-128"/>
            </a:endParaRPr>
          </a:p>
          <a:p>
            <a:pPr eaLnBrk="1" hangingPunct="1">
              <a:spcBef>
                <a:spcPct val="0"/>
              </a:spcBef>
            </a:pPr>
            <a:r>
              <a:rPr lang="en-CA" dirty="0">
                <a:ea typeface="ＭＳ Ｐゴシック" pitchFamily="1" charset="-128"/>
              </a:rPr>
              <a:t>We can see about 30,000 craters (answer on worksheet) on the moon by looking through a small telescope in your backyard. Can see millions of craters if look in more detail using larger telescopes and cameras on satellites orbiting the Moon.</a:t>
            </a:r>
          </a:p>
          <a:p>
            <a:pPr eaLnBrk="1" hangingPunct="1">
              <a:spcBef>
                <a:spcPct val="0"/>
              </a:spcBef>
              <a:buFontTx/>
              <a:buChar char="•"/>
            </a:pPr>
            <a:endParaRPr lang="en-US" dirty="0">
              <a:ea typeface="ＭＳ Ｐゴシック" pitchFamily="1" charset="-128"/>
            </a:endParaRPr>
          </a:p>
          <a:p>
            <a:pPr eaLnBrk="1" hangingPunct="1">
              <a:spcBef>
                <a:spcPct val="0"/>
              </a:spcBef>
            </a:pPr>
            <a:r>
              <a:rPr lang="en-US" dirty="0">
                <a:ea typeface="ＭＳ Ｐゴシック" pitchFamily="1" charset="-128"/>
              </a:rPr>
              <a:t>Image credit: NASA</a:t>
            </a:r>
          </a:p>
        </p:txBody>
      </p:sp>
    </p:spTree>
    <p:extLst>
      <p:ext uri="{BB962C8B-B14F-4D97-AF65-F5344CB8AC3E}">
        <p14:creationId xmlns:p14="http://schemas.microsoft.com/office/powerpoint/2010/main" val="2798602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Even</a:t>
            </a:r>
            <a:r>
              <a:rPr lang="en-US" baseline="0" dirty="0">
                <a:ea typeface="ＭＳ Ｐゴシック" pitchFamily="1" charset="-128"/>
                <a:cs typeface="Times New Roman" pitchFamily="1" charset="0"/>
              </a:rPr>
              <a:t> though Earth and the Moon are next door neighbors, </a:t>
            </a:r>
            <a:r>
              <a:rPr lang="en-US" dirty="0">
                <a:ea typeface="ＭＳ Ｐゴシック" pitchFamily="1" charset="-128"/>
                <a:cs typeface="Times New Roman" pitchFamily="1" charset="0"/>
              </a:rPr>
              <a:t>why don’t we see nearly as many craters on Earth?</a:t>
            </a:r>
          </a:p>
          <a:p>
            <a:pPr eaLnBrk="1" hangingPunct="1">
              <a:spcBef>
                <a:spcPct val="0"/>
              </a:spcBef>
            </a:pPr>
            <a:endParaRPr lang="en-US" dirty="0">
              <a:ea typeface="ＭＳ Ｐゴシック" pitchFamily="1" charset="-128"/>
              <a:cs typeface="Times New Roman" pitchFamily="1" charset="0"/>
            </a:endParaRPr>
          </a:p>
          <a:p>
            <a:pPr eaLnBrk="1" hangingPunct="1">
              <a:spcBef>
                <a:spcPct val="0"/>
              </a:spcBef>
            </a:pPr>
            <a:r>
              <a:rPr lang="en-US" dirty="0">
                <a:ea typeface="ＭＳ Ｐゴシック" pitchFamily="1" charset="-128"/>
                <a:cs typeface="Times New Roman" pitchFamily="1" charset="0"/>
              </a:rPr>
              <a:t>Get students to respond</a:t>
            </a:r>
            <a:r>
              <a:rPr lang="en-US" baseline="0" dirty="0">
                <a:ea typeface="ＭＳ Ｐゴシック" pitchFamily="1" charset="-128"/>
                <a:cs typeface="Times New Roman" pitchFamily="1" charset="0"/>
              </a:rPr>
              <a:t> – if they’re having trouble, ask them what happens on the Earth that doesn’t happen on the Moon.</a:t>
            </a:r>
            <a:endParaRPr lang="en-US" dirty="0">
              <a:ea typeface="ＭＳ Ｐゴシック" pitchFamily="1" charset="-128"/>
              <a:cs typeface="Times New Roman" pitchFamily="1" charset="0"/>
            </a:endParaRPr>
          </a:p>
          <a:p>
            <a:pPr eaLnBrk="1" hangingPunct="1">
              <a:spcBef>
                <a:spcPct val="0"/>
              </a:spcBef>
            </a:pPr>
            <a:endParaRPr lang="en-CA" dirty="0">
              <a:ea typeface="ＭＳ Ｐゴシック" pitchFamily="1" charset="-128"/>
            </a:endParaRPr>
          </a:p>
          <a:p>
            <a:pPr eaLnBrk="1" hangingPunct="1">
              <a:spcBef>
                <a:spcPct val="0"/>
              </a:spcBef>
            </a:pPr>
            <a:r>
              <a:rPr lang="en-US" dirty="0">
                <a:ea typeface="ＭＳ Ｐゴシック" pitchFamily="1" charset="-128"/>
              </a:rPr>
              <a:t>Images credit: NASA</a:t>
            </a:r>
          </a:p>
          <a:p>
            <a:pPr eaLnBrk="1" hangingPunct="1">
              <a:spcBef>
                <a:spcPct val="0"/>
              </a:spcBef>
            </a:pPr>
            <a:endParaRPr lang="en-CA" dirty="0">
              <a:ea typeface="ＭＳ Ｐゴシック" pitchFamily="1"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6D603E99-C103-4387-ADF5-2BB7E274C7C3}" type="slidenum">
              <a:rPr lang="en-CA"/>
              <a:pPr/>
              <a:t>18</a:t>
            </a:fld>
            <a:endParaRPr lang="en-CA"/>
          </a:p>
        </p:txBody>
      </p:sp>
    </p:spTree>
    <p:extLst>
      <p:ext uri="{BB962C8B-B14F-4D97-AF65-F5344CB8AC3E}">
        <p14:creationId xmlns:p14="http://schemas.microsoft.com/office/powerpoint/2010/main" val="2755464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ln>
            <a:miter lim="800000"/>
            <a:headEnd/>
            <a:tailEnd/>
          </a:ln>
        </p:spPr>
        <p:txBody>
          <a:bodyPr/>
          <a:lstStyle/>
          <a:p>
            <a:fld id="{5FA77794-81AC-4AC9-B549-5370E7A6D85B}" type="slidenum">
              <a:rPr lang="en-US"/>
              <a:pPr/>
              <a:t>19</a:t>
            </a:fld>
            <a:endParaRPr lang="en-US"/>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rPr>
              <a:t>It all comes down to the fact that Earth is a very active planet! (answer on worksheet)</a:t>
            </a:r>
          </a:p>
          <a:p>
            <a:pPr eaLnBrk="1" hangingPunct="1">
              <a:spcBef>
                <a:spcPct val="0"/>
              </a:spcBef>
            </a:pPr>
            <a:endParaRPr lang="en-US" dirty="0">
              <a:ea typeface="ＭＳ Ｐゴシック" pitchFamily="1" charset="-128"/>
            </a:endParaRPr>
          </a:p>
          <a:p>
            <a:pPr eaLnBrk="1" hangingPunct="1">
              <a:spcBef>
                <a:spcPct val="0"/>
              </a:spcBef>
              <a:buFontTx/>
              <a:buChar char="•"/>
            </a:pPr>
            <a:r>
              <a:rPr lang="en-US" dirty="0">
                <a:ea typeface="ＭＳ Ｐゴシック" pitchFamily="1" charset="-128"/>
                <a:cs typeface="Times New Roman" pitchFamily="1" charset="0"/>
              </a:rPr>
              <a:t>Volcanic resurfacing, and tectonic activity are continually erasing impact structures from the rock record of Earth. None of the process happen on the Moon.</a:t>
            </a:r>
          </a:p>
          <a:p>
            <a:pPr eaLnBrk="1" hangingPunct="1">
              <a:spcBef>
                <a:spcPct val="0"/>
              </a:spcBef>
              <a:buFontTx/>
              <a:buChar char="•"/>
            </a:pPr>
            <a:r>
              <a:rPr lang="en-US" dirty="0" err="1">
                <a:ea typeface="ＭＳ Ｐゴシック" pitchFamily="1" charset="-128"/>
                <a:cs typeface="Times New Roman" pitchFamily="1" charset="0"/>
              </a:rPr>
              <a:t>Erosional</a:t>
            </a:r>
            <a:r>
              <a:rPr lang="en-US" dirty="0">
                <a:ea typeface="ＭＳ Ｐゴシック" pitchFamily="1" charset="-128"/>
                <a:cs typeface="Times New Roman" pitchFamily="1" charset="0"/>
              </a:rPr>
              <a:t> processes are continually erasing impact structures from the rock record of Earth. None of these processes happen on the Moon.</a:t>
            </a:r>
          </a:p>
          <a:p>
            <a:pPr eaLnBrk="1" hangingPunct="1">
              <a:spcBef>
                <a:spcPct val="0"/>
              </a:spcBef>
              <a:buFontTx/>
              <a:buChar char="•"/>
            </a:pPr>
            <a:r>
              <a:rPr lang="en-US" dirty="0">
                <a:ea typeface="ＭＳ Ｐゴシック" pitchFamily="1" charset="-128"/>
                <a:cs typeface="Times New Roman" pitchFamily="1" charset="0"/>
              </a:rPr>
              <a:t>Earth has an atmosphere,</a:t>
            </a:r>
            <a:r>
              <a:rPr lang="en-US" baseline="0" dirty="0">
                <a:ea typeface="ＭＳ Ｐゴシック" pitchFamily="1" charset="-128"/>
                <a:cs typeface="Times New Roman" pitchFamily="1" charset="0"/>
              </a:rPr>
              <a:t> which can burn up sizable meteors before hitting the ground (not so on the Moon)</a:t>
            </a:r>
            <a:endParaRPr lang="en-US" dirty="0">
              <a:ea typeface="ＭＳ Ｐゴシック" pitchFamily="1" charset="-128"/>
              <a:cs typeface="Times New Roman" pitchFamily="1" charset="0"/>
            </a:endParaRPr>
          </a:p>
          <a:p>
            <a:pPr eaLnBrk="1" hangingPunct="1">
              <a:spcBef>
                <a:spcPct val="0"/>
              </a:spcBef>
              <a:buFontTx/>
              <a:buChar char="•"/>
            </a:pPr>
            <a:endParaRPr lang="en-US" dirty="0">
              <a:ea typeface="ＭＳ Ｐゴシック" pitchFamily="1" charset="-128"/>
              <a:cs typeface="Times New Roman" pitchFamily="1" charset="0"/>
            </a:endParaRPr>
          </a:p>
          <a:p>
            <a:pPr eaLnBrk="1" hangingPunct="1">
              <a:spcBef>
                <a:spcPct val="0"/>
              </a:spcBef>
            </a:pPr>
            <a:endParaRPr lang="en-US" dirty="0">
              <a:ea typeface="ＭＳ Ｐゴシック" pitchFamily="1" charset="-128"/>
            </a:endParaRPr>
          </a:p>
        </p:txBody>
      </p:sp>
    </p:spTree>
    <p:extLst>
      <p:ext uri="{BB962C8B-B14F-4D97-AF65-F5344CB8AC3E}">
        <p14:creationId xmlns:p14="http://schemas.microsoft.com/office/powerpoint/2010/main" val="3723786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ln>
            <a:miter lim="800000"/>
            <a:headEnd/>
            <a:tailEnd/>
          </a:ln>
        </p:spPr>
        <p:txBody>
          <a:bodyPr/>
          <a:lstStyle/>
          <a:p>
            <a:fld id="{0068225E-95A1-4868-AA7E-337BC367F6FD}" type="slidenum">
              <a:rPr lang="en-US"/>
              <a:pPr/>
              <a:t>20</a:t>
            </a:fld>
            <a:endParaRPr lang="en-US"/>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rPr>
              <a:t>Students will write down their guess on</a:t>
            </a:r>
            <a:r>
              <a:rPr lang="en-US" baseline="0" dirty="0">
                <a:ea typeface="ＭＳ Ｐゴシック" pitchFamily="1" charset="-128"/>
              </a:rPr>
              <a:t> the worksheet, then write down the correct answer.</a:t>
            </a:r>
          </a:p>
          <a:p>
            <a:pPr eaLnBrk="1" hangingPunct="1">
              <a:spcBef>
                <a:spcPct val="0"/>
              </a:spcBef>
            </a:pPr>
            <a:endParaRPr lang="en-US" baseline="0" dirty="0">
              <a:ea typeface="ＭＳ Ｐゴシック" pitchFamily="1" charset="-128"/>
            </a:endParaRPr>
          </a:p>
          <a:p>
            <a:pPr eaLnBrk="1" hangingPunct="1">
              <a:spcBef>
                <a:spcPct val="0"/>
              </a:spcBef>
            </a:pPr>
            <a:r>
              <a:rPr lang="en-US" baseline="0" dirty="0">
                <a:ea typeface="ＭＳ Ｐゴシック" pitchFamily="1" charset="-128"/>
              </a:rPr>
              <a:t>Give students a choice: a) Earth, </a:t>
            </a:r>
            <a:r>
              <a:rPr lang="en-US" baseline="0" dirty="0" err="1">
                <a:ea typeface="ＭＳ Ｐゴシック" pitchFamily="1" charset="-128"/>
              </a:rPr>
              <a:t>b</a:t>
            </a:r>
            <a:r>
              <a:rPr lang="en-US" baseline="0" dirty="0">
                <a:ea typeface="ＭＳ Ｐゴシック" pitchFamily="1" charset="-128"/>
              </a:rPr>
              <a:t>) Moon, </a:t>
            </a:r>
            <a:r>
              <a:rPr lang="en-US" baseline="0" dirty="0" err="1">
                <a:ea typeface="ＭＳ Ｐゴシック" pitchFamily="1" charset="-128"/>
              </a:rPr>
              <a:t>c</a:t>
            </a:r>
            <a:r>
              <a:rPr lang="en-US" baseline="0" dirty="0">
                <a:ea typeface="ＭＳ Ｐゴシック" pitchFamily="1" charset="-128"/>
              </a:rPr>
              <a:t>) Mars</a:t>
            </a:r>
            <a:endParaRPr lang="en-US" dirty="0">
              <a:ea typeface="ＭＳ Ｐゴシック" pitchFamily="1" charset="-128"/>
            </a:endParaRPr>
          </a:p>
        </p:txBody>
      </p:sp>
    </p:spTree>
    <p:extLst>
      <p:ext uri="{BB962C8B-B14F-4D97-AF65-F5344CB8AC3E}">
        <p14:creationId xmlns:p14="http://schemas.microsoft.com/office/powerpoint/2010/main" val="3174611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noFill/>
          <a:ln>
            <a:miter lim="800000"/>
            <a:headEnd/>
            <a:tailEnd/>
          </a:ln>
        </p:spPr>
        <p:txBody>
          <a:bodyPr/>
          <a:lstStyle/>
          <a:p>
            <a:fld id="{984246A9-579D-4F56-9338-E70A452D27A1}" type="slidenum">
              <a:rPr lang="en-US"/>
              <a:pPr/>
              <a:t>21</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Manicouagan crater, Quebec: ~100 km diameter complex impact structure. </a:t>
            </a:r>
          </a:p>
          <a:p>
            <a:pPr eaLnBrk="1" hangingPunct="1">
              <a:spcBef>
                <a:spcPct val="0"/>
              </a:spcBef>
            </a:pPr>
            <a:r>
              <a:rPr lang="en-US">
                <a:ea typeface="ＭＳ Ｐゴシック" pitchFamily="1" charset="-128"/>
              </a:rPr>
              <a:t>Photo taken from during Space Shuttle mission STS-9 in 1983 (north is to the lower right)</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(Note wing of space shuttle in bottom left corner of image!)</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Image Credit: NASA</a:t>
            </a:r>
          </a:p>
        </p:txBody>
      </p:sp>
    </p:spTree>
    <p:extLst>
      <p:ext uri="{BB962C8B-B14F-4D97-AF65-F5344CB8AC3E}">
        <p14:creationId xmlns:p14="http://schemas.microsoft.com/office/powerpoint/2010/main" val="1209418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ln>
            <a:miter lim="800000"/>
            <a:headEnd/>
            <a:tailEnd/>
          </a:ln>
        </p:spPr>
        <p:txBody>
          <a:bodyPr/>
          <a:lstStyle/>
          <a:p>
            <a:fld id="{4ADAD3C6-95B9-4C23-A1FC-3F6C0CCC56A5}" type="slidenum">
              <a:rPr lang="en-US"/>
              <a:pPr/>
              <a:t>22</a:t>
            </a:fld>
            <a:endParaRPr lang="en-US"/>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Manicouagan crater, Quebec: ~100 km diameter complex impact structure, 215.5 million years old</a:t>
            </a:r>
          </a:p>
          <a:p>
            <a:pPr eaLnBrk="1" hangingPunct="1">
              <a:spcBef>
                <a:spcPct val="0"/>
              </a:spcBef>
            </a:pPr>
            <a:r>
              <a:rPr lang="en-US">
                <a:ea typeface="ＭＳ Ｐゴシック" pitchFamily="1" charset="-128"/>
              </a:rPr>
              <a:t>Photo taken from during Space Shuttle mission STS-9 in 1983 (north is to the lower right)</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(Note wing of space shuttle in bottom left corner of image!)</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Image Credit: NASA</a:t>
            </a:r>
          </a:p>
        </p:txBody>
      </p:sp>
    </p:spTree>
    <p:extLst>
      <p:ext uri="{BB962C8B-B14F-4D97-AF65-F5344CB8AC3E}">
        <p14:creationId xmlns:p14="http://schemas.microsoft.com/office/powerpoint/2010/main" val="3369625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solidFill>
                  <a:schemeClr val="bg1"/>
                </a:solidFill>
                <a:ea typeface="ＭＳ Ｐゴシック" pitchFamily="1" charset="-128"/>
                <a:cs typeface="Times New Roman" pitchFamily="1" charset="0"/>
              </a:rPr>
              <a:t>Tycho crater on the Moon, NASA</a:t>
            </a:r>
            <a:br>
              <a:rPr lang="en-US">
                <a:solidFill>
                  <a:schemeClr val="bg1"/>
                </a:solidFill>
                <a:ea typeface="ＭＳ Ｐゴシック" pitchFamily="1" charset="-128"/>
                <a:cs typeface="Times New Roman" pitchFamily="1" charset="0"/>
              </a:rPr>
            </a:br>
            <a:r>
              <a:rPr lang="en-US">
                <a:solidFill>
                  <a:schemeClr val="bg1"/>
                </a:solidFill>
                <a:ea typeface="ＭＳ Ｐゴシック" pitchFamily="1" charset="-128"/>
                <a:cs typeface="Times New Roman" pitchFamily="1" charset="0"/>
              </a:rPr>
              <a:t>(85 km in diameter)</a:t>
            </a:r>
          </a:p>
          <a:p>
            <a:pPr eaLnBrk="1" hangingPunct="1">
              <a:spcBef>
                <a:spcPct val="0"/>
              </a:spcBef>
            </a:pPr>
            <a:endParaRPr lang="en-US">
              <a:solidFill>
                <a:schemeClr val="bg1"/>
              </a:solidFill>
              <a:ea typeface="ＭＳ Ｐゴシック" pitchFamily="1" charset="-128"/>
              <a:cs typeface="Times New Roman" pitchFamily="1" charset="0"/>
            </a:endParaRPr>
          </a:p>
          <a:p>
            <a:pPr eaLnBrk="1" hangingPunct="1">
              <a:spcBef>
                <a:spcPct val="0"/>
              </a:spcBef>
            </a:pPr>
            <a:r>
              <a:rPr lang="en-US">
                <a:ea typeface="ＭＳ Ｐゴシック" pitchFamily="1" charset="-128"/>
              </a:rPr>
              <a:t>Image Credit: NASA</a:t>
            </a:r>
          </a:p>
          <a:p>
            <a:pPr eaLnBrk="1" hangingPunct="1">
              <a:spcBef>
                <a:spcPct val="0"/>
              </a:spcBef>
            </a:pPr>
            <a:endParaRPr lang="en-US">
              <a:ea typeface="ＭＳ Ｐゴシック" pitchFamily="1" charset="-128"/>
            </a:endParaRPr>
          </a:p>
        </p:txBody>
      </p:sp>
      <p:sp>
        <p:nvSpPr>
          <p:cNvPr id="65540" name="Slide Number Placeholder 3"/>
          <p:cNvSpPr>
            <a:spLocks noGrp="1"/>
          </p:cNvSpPr>
          <p:nvPr>
            <p:ph type="sldNum" sz="quarter" idx="5"/>
          </p:nvPr>
        </p:nvSpPr>
        <p:spPr bwMode="auto">
          <a:noFill/>
          <a:ln>
            <a:miter lim="800000"/>
            <a:headEnd/>
            <a:tailEnd/>
          </a:ln>
        </p:spPr>
        <p:txBody>
          <a:bodyPr/>
          <a:lstStyle/>
          <a:p>
            <a:fld id="{726871CE-F5DA-4B78-B10D-9C82CBAF7CA7}" type="slidenum">
              <a:rPr lang="en-US"/>
              <a:pPr/>
              <a:t>23</a:t>
            </a:fld>
            <a:endParaRPr lang="en-US"/>
          </a:p>
        </p:txBody>
      </p:sp>
    </p:spTree>
    <p:extLst>
      <p:ext uri="{BB962C8B-B14F-4D97-AF65-F5344CB8AC3E}">
        <p14:creationId xmlns:p14="http://schemas.microsoft.com/office/powerpoint/2010/main" val="4172878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solidFill>
                  <a:schemeClr val="bg1"/>
                </a:solidFill>
                <a:ea typeface="ＭＳ Ｐゴシック" pitchFamily="1" charset="-128"/>
                <a:cs typeface="Times New Roman" pitchFamily="1" charset="0"/>
              </a:rPr>
              <a:t>Tycho crater on the Moon, NASA</a:t>
            </a:r>
            <a:br>
              <a:rPr lang="en-US">
                <a:solidFill>
                  <a:schemeClr val="bg1"/>
                </a:solidFill>
                <a:ea typeface="ＭＳ Ｐゴシック" pitchFamily="1" charset="-128"/>
                <a:cs typeface="Times New Roman" pitchFamily="1" charset="0"/>
              </a:rPr>
            </a:br>
            <a:r>
              <a:rPr lang="en-US">
                <a:solidFill>
                  <a:schemeClr val="bg1"/>
                </a:solidFill>
                <a:ea typeface="ＭＳ Ｐゴシック" pitchFamily="1" charset="-128"/>
                <a:cs typeface="Times New Roman" pitchFamily="1" charset="0"/>
              </a:rPr>
              <a:t>85 km in diameter, 108 million years old</a:t>
            </a:r>
          </a:p>
          <a:p>
            <a:pPr eaLnBrk="1" hangingPunct="1">
              <a:spcBef>
                <a:spcPct val="0"/>
              </a:spcBef>
            </a:pPr>
            <a:endParaRPr lang="en-US">
              <a:solidFill>
                <a:schemeClr val="bg1"/>
              </a:solidFill>
              <a:ea typeface="ＭＳ Ｐゴシック" pitchFamily="1" charset="-128"/>
              <a:cs typeface="Times New Roman" pitchFamily="1" charset="0"/>
            </a:endParaRPr>
          </a:p>
          <a:p>
            <a:pPr eaLnBrk="1" hangingPunct="1">
              <a:spcBef>
                <a:spcPct val="0"/>
              </a:spcBef>
            </a:pPr>
            <a:r>
              <a:rPr lang="en-US">
                <a:ea typeface="ＭＳ Ｐゴシック" pitchFamily="1" charset="-128"/>
              </a:rPr>
              <a:t>Image Credit: NASA</a:t>
            </a:r>
          </a:p>
          <a:p>
            <a:pPr eaLnBrk="1" hangingPunct="1">
              <a:spcBef>
                <a:spcPct val="0"/>
              </a:spcBef>
            </a:pPr>
            <a:endParaRPr lang="en-US">
              <a:ea typeface="ＭＳ Ｐゴシック" pitchFamily="1" charset="-128"/>
            </a:endParaRPr>
          </a:p>
        </p:txBody>
      </p:sp>
      <p:sp>
        <p:nvSpPr>
          <p:cNvPr id="67588" name="Slide Number Placeholder 3"/>
          <p:cNvSpPr>
            <a:spLocks noGrp="1"/>
          </p:cNvSpPr>
          <p:nvPr>
            <p:ph type="sldNum" sz="quarter" idx="5"/>
          </p:nvPr>
        </p:nvSpPr>
        <p:spPr bwMode="auto">
          <a:noFill/>
          <a:ln>
            <a:miter lim="800000"/>
            <a:headEnd/>
            <a:tailEnd/>
          </a:ln>
        </p:spPr>
        <p:txBody>
          <a:bodyPr/>
          <a:lstStyle/>
          <a:p>
            <a:fld id="{F5ECEDD5-7EB5-4718-A3B7-E446E2A787D0}" type="slidenum">
              <a:rPr lang="en-US"/>
              <a:pPr/>
              <a:t>24</a:t>
            </a:fld>
            <a:endParaRPr lang="en-US"/>
          </a:p>
        </p:txBody>
      </p:sp>
    </p:spTree>
    <p:extLst>
      <p:ext uri="{BB962C8B-B14F-4D97-AF65-F5344CB8AC3E}">
        <p14:creationId xmlns:p14="http://schemas.microsoft.com/office/powerpoint/2010/main" val="1598864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ln>
            <a:miter lim="800000"/>
            <a:headEnd/>
            <a:tailEnd/>
          </a:ln>
        </p:spPr>
        <p:txBody>
          <a:bodyPr/>
          <a:lstStyle/>
          <a:p>
            <a:fld id="{6E5C0910-4789-47CD-B399-CE09F9D0D61D}" type="slidenum">
              <a:rPr lang="en-US"/>
              <a:pPr/>
              <a:t>25</a:t>
            </a:fld>
            <a:endParaRPr 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GB">
                <a:solidFill>
                  <a:srgbClr val="000000"/>
                </a:solidFill>
                <a:latin typeface="Times" pitchFamily="1" charset="0"/>
                <a:ea typeface="ＭＳ Ｐゴシック" pitchFamily="1" charset="-128"/>
                <a:cs typeface="Times New Roman" pitchFamily="1" charset="0"/>
              </a:rPr>
              <a:t>Meteor or Barringer Crater in Arizona.</a:t>
            </a:r>
          </a:p>
          <a:p>
            <a:pPr eaLnBrk="1" hangingPunct="1">
              <a:spcBef>
                <a:spcPct val="0"/>
              </a:spcBef>
              <a:buFontTx/>
              <a:buChar char="•"/>
            </a:pPr>
            <a:r>
              <a:rPr lang="en-GB">
                <a:solidFill>
                  <a:srgbClr val="000000"/>
                </a:solidFill>
                <a:latin typeface="Times" pitchFamily="1" charset="0"/>
                <a:ea typeface="ＭＳ Ｐゴシック" pitchFamily="1" charset="-128"/>
                <a:cs typeface="Times New Roman" pitchFamily="1" charset="0"/>
              </a:rPr>
              <a:t>~50,000 years old.</a:t>
            </a:r>
          </a:p>
          <a:p>
            <a:pPr eaLnBrk="1" hangingPunct="1">
              <a:spcBef>
                <a:spcPct val="0"/>
              </a:spcBef>
              <a:buFontTx/>
              <a:buChar char="•"/>
            </a:pPr>
            <a:r>
              <a:rPr lang="en-GB">
                <a:solidFill>
                  <a:srgbClr val="000000"/>
                </a:solidFill>
                <a:latin typeface="Times" pitchFamily="1" charset="0"/>
                <a:ea typeface="ＭＳ Ｐゴシック" pitchFamily="1" charset="-128"/>
                <a:cs typeface="Times New Roman" pitchFamily="1" charset="0"/>
              </a:rPr>
              <a:t>1.2 km diameter.</a:t>
            </a:r>
          </a:p>
          <a:p>
            <a:pPr eaLnBrk="1" hangingPunct="1">
              <a:spcBef>
                <a:spcPct val="0"/>
              </a:spcBef>
              <a:buFontTx/>
              <a:buChar char="•"/>
            </a:pPr>
            <a:endParaRPr lang="en-GB">
              <a:solidFill>
                <a:srgbClr val="000000"/>
              </a:solidFill>
              <a:latin typeface="Times" pitchFamily="1" charset="0"/>
              <a:ea typeface="ＭＳ Ｐゴシック" pitchFamily="1" charset="-128"/>
              <a:cs typeface="Times New Roman" pitchFamily="1" charset="0"/>
            </a:endParaRPr>
          </a:p>
          <a:p>
            <a:pPr eaLnBrk="1" hangingPunct="1">
              <a:spcBef>
                <a:spcPct val="0"/>
              </a:spcBef>
              <a:buFontTx/>
              <a:buChar char="•"/>
            </a:pPr>
            <a:r>
              <a:rPr lang="en-US">
                <a:ea typeface="ＭＳ Ｐゴシック" pitchFamily="1" charset="-128"/>
              </a:rPr>
              <a:t>Image Credit: NASA</a:t>
            </a:r>
          </a:p>
          <a:p>
            <a:pPr eaLnBrk="1" hangingPunct="1">
              <a:spcBef>
                <a:spcPct val="0"/>
              </a:spcBef>
              <a:buFontTx/>
              <a:buChar char="•"/>
            </a:pPr>
            <a:endParaRPr lang="en-GB">
              <a:solidFill>
                <a:srgbClr val="000000"/>
              </a:solidFill>
              <a:latin typeface="Times" pitchFamily="1" charset="0"/>
              <a:ea typeface="ＭＳ Ｐゴシック" pitchFamily="1" charset="-128"/>
              <a:cs typeface="Times New Roman" pitchFamily="1" charset="0"/>
            </a:endParaRPr>
          </a:p>
        </p:txBody>
      </p:sp>
    </p:spTree>
    <p:extLst>
      <p:ext uri="{BB962C8B-B14F-4D97-AF65-F5344CB8AC3E}">
        <p14:creationId xmlns:p14="http://schemas.microsoft.com/office/powerpoint/2010/main" val="1721786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ln>
            <a:miter lim="800000"/>
            <a:headEnd/>
            <a:tailEnd/>
          </a:ln>
        </p:spPr>
        <p:txBody>
          <a:bodyPr/>
          <a:lstStyle/>
          <a:p>
            <a:fld id="{9BACCAF7-E105-409C-B762-DF71971EDD91}" type="slidenum">
              <a:rPr lang="en-US"/>
              <a:pPr/>
              <a:t>26</a:t>
            </a:fld>
            <a:endParaRPr lang="en-US"/>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GB">
                <a:solidFill>
                  <a:srgbClr val="000000"/>
                </a:solidFill>
                <a:latin typeface="Times" pitchFamily="1" charset="0"/>
                <a:ea typeface="ＭＳ Ｐゴシック" pitchFamily="1" charset="-128"/>
                <a:cs typeface="Times New Roman" pitchFamily="1" charset="0"/>
              </a:rPr>
              <a:t>Meteor or Barringer Crater in Arizona.</a:t>
            </a:r>
          </a:p>
          <a:p>
            <a:pPr eaLnBrk="1" hangingPunct="1">
              <a:spcBef>
                <a:spcPct val="0"/>
              </a:spcBef>
              <a:buFontTx/>
              <a:buChar char="•"/>
            </a:pPr>
            <a:r>
              <a:rPr lang="en-GB">
                <a:solidFill>
                  <a:srgbClr val="000000"/>
                </a:solidFill>
                <a:latin typeface="Times" pitchFamily="1" charset="0"/>
                <a:ea typeface="ＭＳ Ｐゴシック" pitchFamily="1" charset="-128"/>
                <a:cs typeface="Times New Roman" pitchFamily="1" charset="0"/>
              </a:rPr>
              <a:t>~50,000 years old.</a:t>
            </a:r>
          </a:p>
          <a:p>
            <a:pPr eaLnBrk="1" hangingPunct="1">
              <a:spcBef>
                <a:spcPct val="0"/>
              </a:spcBef>
              <a:buFontTx/>
              <a:buChar char="•"/>
            </a:pPr>
            <a:r>
              <a:rPr lang="en-GB">
                <a:solidFill>
                  <a:srgbClr val="000000"/>
                </a:solidFill>
                <a:latin typeface="Times" pitchFamily="1" charset="0"/>
                <a:ea typeface="ＭＳ Ｐゴシック" pitchFamily="1" charset="-128"/>
                <a:cs typeface="Times New Roman" pitchFamily="1" charset="0"/>
              </a:rPr>
              <a:t>1.2 km diameter.</a:t>
            </a:r>
          </a:p>
          <a:p>
            <a:pPr eaLnBrk="1" hangingPunct="1">
              <a:spcBef>
                <a:spcPct val="0"/>
              </a:spcBef>
              <a:buFontTx/>
              <a:buChar char="•"/>
            </a:pPr>
            <a:endParaRPr lang="en-GB">
              <a:solidFill>
                <a:srgbClr val="000000"/>
              </a:solidFill>
              <a:latin typeface="Times" pitchFamily="1" charset="0"/>
              <a:ea typeface="ＭＳ Ｐゴシック" pitchFamily="1" charset="-128"/>
              <a:cs typeface="Times New Roman" pitchFamily="1" charset="0"/>
            </a:endParaRPr>
          </a:p>
          <a:p>
            <a:pPr eaLnBrk="1" hangingPunct="1">
              <a:spcBef>
                <a:spcPct val="0"/>
              </a:spcBef>
            </a:pPr>
            <a:r>
              <a:rPr lang="en-US">
                <a:ea typeface="ＭＳ Ｐゴシック" pitchFamily="1" charset="-128"/>
              </a:rPr>
              <a:t>Image Credit: NASA</a:t>
            </a:r>
          </a:p>
          <a:p>
            <a:pPr eaLnBrk="1" hangingPunct="1">
              <a:spcBef>
                <a:spcPct val="0"/>
              </a:spcBef>
              <a:buFontTx/>
              <a:buChar char="•"/>
            </a:pPr>
            <a:endParaRPr lang="en-GB">
              <a:solidFill>
                <a:srgbClr val="000000"/>
              </a:solidFill>
              <a:latin typeface="Times" pitchFamily="1" charset="0"/>
              <a:ea typeface="ＭＳ Ｐゴシック" pitchFamily="1" charset="-128"/>
              <a:cs typeface="Times New Roman" pitchFamily="1" charset="0"/>
            </a:endParaRPr>
          </a:p>
        </p:txBody>
      </p:sp>
    </p:spTree>
    <p:extLst>
      <p:ext uri="{BB962C8B-B14F-4D97-AF65-F5344CB8AC3E}">
        <p14:creationId xmlns:p14="http://schemas.microsoft.com/office/powerpoint/2010/main" val="2858477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Tenoumer, Mauritania (Africa)</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Image Credit: NASA image created by Jesse Allen, using data provided courtesy of NASA/GSFC/METI/ERSDAC/JAROS, and U.S./Japan </a:t>
            </a:r>
            <a:r>
              <a:rPr lang="en-US">
                <a:ea typeface="ＭＳ Ｐゴシック" pitchFamily="1" charset="-128"/>
                <a:hlinkClick r:id="rId3"/>
              </a:rPr>
              <a:t>ASTER Science Team.</a:t>
            </a:r>
            <a:r>
              <a:rPr lang="en-US">
                <a:ea typeface="ＭＳ Ｐゴシック" pitchFamily="1" charset="-128"/>
              </a:rPr>
              <a:t> </a:t>
            </a:r>
          </a:p>
        </p:txBody>
      </p:sp>
      <p:sp>
        <p:nvSpPr>
          <p:cNvPr id="73732" name="Slide Number Placeholder 3"/>
          <p:cNvSpPr>
            <a:spLocks noGrp="1"/>
          </p:cNvSpPr>
          <p:nvPr>
            <p:ph type="sldNum" sz="quarter" idx="5"/>
          </p:nvPr>
        </p:nvSpPr>
        <p:spPr bwMode="auto">
          <a:noFill/>
          <a:ln>
            <a:miter lim="800000"/>
            <a:headEnd/>
            <a:tailEnd/>
          </a:ln>
        </p:spPr>
        <p:txBody>
          <a:bodyPr/>
          <a:lstStyle/>
          <a:p>
            <a:fld id="{C72BAEED-6DFB-4600-9927-7A0C171DF9A6}" type="slidenum">
              <a:rPr lang="en-US"/>
              <a:pPr/>
              <a:t>27</a:t>
            </a:fld>
            <a:endParaRPr lang="en-US"/>
          </a:p>
        </p:txBody>
      </p:sp>
    </p:spTree>
    <p:extLst>
      <p:ext uri="{BB962C8B-B14F-4D97-AF65-F5344CB8AC3E}">
        <p14:creationId xmlns:p14="http://schemas.microsoft.com/office/powerpoint/2010/main" val="1303507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Tenoumer, Mauritania (Africa)</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Image Credit: NASA image created by Jesse Allen, using data provided courtesy of NASA/GSFC/METI/ERSDAC/JAROS, and U.S./Japan </a:t>
            </a:r>
            <a:r>
              <a:rPr lang="en-US">
                <a:ea typeface="ＭＳ Ｐゴシック" pitchFamily="1" charset="-128"/>
                <a:hlinkClick r:id="rId3"/>
              </a:rPr>
              <a:t>ASTER Science Team.</a:t>
            </a:r>
            <a:r>
              <a:rPr lang="en-US">
                <a:ea typeface="ＭＳ Ｐゴシック" pitchFamily="1" charset="-128"/>
              </a:rPr>
              <a:t> </a:t>
            </a:r>
          </a:p>
        </p:txBody>
      </p:sp>
      <p:sp>
        <p:nvSpPr>
          <p:cNvPr id="73732" name="Slide Number Placeholder 3"/>
          <p:cNvSpPr>
            <a:spLocks noGrp="1"/>
          </p:cNvSpPr>
          <p:nvPr>
            <p:ph type="sldNum" sz="quarter" idx="5"/>
          </p:nvPr>
        </p:nvSpPr>
        <p:spPr bwMode="auto">
          <a:noFill/>
          <a:ln>
            <a:miter lim="800000"/>
            <a:headEnd/>
            <a:tailEnd/>
          </a:ln>
        </p:spPr>
        <p:txBody>
          <a:bodyPr/>
          <a:lstStyle/>
          <a:p>
            <a:fld id="{C72BAEED-6DFB-4600-9927-7A0C171DF9A6}" type="slidenum">
              <a:rPr lang="en-US"/>
              <a:pPr/>
              <a:t>28</a:t>
            </a:fld>
            <a:endParaRPr lang="en-US"/>
          </a:p>
        </p:txBody>
      </p:sp>
    </p:spTree>
    <p:extLst>
      <p:ext uri="{BB962C8B-B14F-4D97-AF65-F5344CB8AC3E}">
        <p14:creationId xmlns:p14="http://schemas.microsoft.com/office/powerpoint/2010/main" val="560652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Victoria Crater on Mars </a:t>
            </a:r>
          </a:p>
          <a:p>
            <a:pPr eaLnBrk="1" hangingPunct="1">
              <a:spcBef>
                <a:spcPct val="0"/>
              </a:spcBef>
            </a:pPr>
            <a:r>
              <a:rPr lang="en-US">
                <a:ea typeface="ＭＳ Ｐゴシック" pitchFamily="1" charset="-128"/>
              </a:rPr>
              <a:t>Visited by the Mars Exploration Rover Opportunity! It is roughly 730 metres wide.</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Image Credit</a:t>
            </a:r>
            <a:r>
              <a:rPr lang="en-US" i="1">
                <a:ea typeface="ＭＳ Ｐゴシック" pitchFamily="1" charset="-128"/>
              </a:rPr>
              <a:t>: </a:t>
            </a:r>
            <a:r>
              <a:rPr lang="en-US">
                <a:ea typeface="ＭＳ Ｐゴシック" pitchFamily="1" charset="-128"/>
              </a:rPr>
              <a:t>NASA/JPL-caltech/University of Arizona</a:t>
            </a:r>
          </a:p>
        </p:txBody>
      </p:sp>
      <p:sp>
        <p:nvSpPr>
          <p:cNvPr id="77828" name="Slide Number Placeholder 3"/>
          <p:cNvSpPr>
            <a:spLocks noGrp="1"/>
          </p:cNvSpPr>
          <p:nvPr>
            <p:ph type="sldNum" sz="quarter" idx="5"/>
          </p:nvPr>
        </p:nvSpPr>
        <p:spPr bwMode="auto">
          <a:noFill/>
          <a:ln>
            <a:miter lim="800000"/>
            <a:headEnd/>
            <a:tailEnd/>
          </a:ln>
        </p:spPr>
        <p:txBody>
          <a:bodyPr/>
          <a:lstStyle/>
          <a:p>
            <a:fld id="{91EA5146-A2BF-46BC-883E-B325D1B5C79A}" type="slidenum">
              <a:rPr lang="en-US"/>
              <a:pPr/>
              <a:t>29</a:t>
            </a:fld>
            <a:endParaRPr lang="en-US"/>
          </a:p>
        </p:txBody>
      </p:sp>
    </p:spTree>
    <p:extLst>
      <p:ext uri="{BB962C8B-B14F-4D97-AF65-F5344CB8AC3E}">
        <p14:creationId xmlns:p14="http://schemas.microsoft.com/office/powerpoint/2010/main" val="646198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ea typeface="ＭＳ Ｐゴシック" pitchFamily="1" charset="-128"/>
              </a:rPr>
              <a:t>Victoria Crater on Mars </a:t>
            </a:r>
          </a:p>
          <a:p>
            <a:pPr eaLnBrk="1" hangingPunct="1">
              <a:spcBef>
                <a:spcPct val="0"/>
              </a:spcBef>
            </a:pPr>
            <a:r>
              <a:rPr lang="en-US">
                <a:ea typeface="ＭＳ Ｐゴシック" pitchFamily="1" charset="-128"/>
              </a:rPr>
              <a:t>Visited by the Mars Exploration Rover Opportunity! It is roughly 730 metres wide.</a:t>
            </a:r>
          </a:p>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Image Credit</a:t>
            </a:r>
            <a:r>
              <a:rPr lang="en-US" i="1">
                <a:ea typeface="ＭＳ Ｐゴシック" pitchFamily="1" charset="-128"/>
              </a:rPr>
              <a:t>: </a:t>
            </a:r>
            <a:r>
              <a:rPr lang="en-US">
                <a:ea typeface="ＭＳ Ｐゴシック" pitchFamily="1" charset="-128"/>
              </a:rPr>
              <a:t>NASA/JPL-caltech/University of Arizona</a:t>
            </a:r>
          </a:p>
        </p:txBody>
      </p:sp>
      <p:sp>
        <p:nvSpPr>
          <p:cNvPr id="77828" name="Slide Number Placeholder 3"/>
          <p:cNvSpPr>
            <a:spLocks noGrp="1"/>
          </p:cNvSpPr>
          <p:nvPr>
            <p:ph type="sldNum" sz="quarter" idx="5"/>
          </p:nvPr>
        </p:nvSpPr>
        <p:spPr bwMode="auto">
          <a:noFill/>
          <a:ln>
            <a:miter lim="800000"/>
            <a:headEnd/>
            <a:tailEnd/>
          </a:ln>
        </p:spPr>
        <p:txBody>
          <a:bodyPr/>
          <a:lstStyle/>
          <a:p>
            <a:fld id="{91EA5146-A2BF-46BC-883E-B325D1B5C79A}" type="slidenum">
              <a:rPr lang="en-US"/>
              <a:pPr/>
              <a:t>30</a:t>
            </a:fld>
            <a:endParaRPr lang="en-US"/>
          </a:p>
        </p:txBody>
      </p:sp>
    </p:spTree>
    <p:extLst>
      <p:ext uri="{BB962C8B-B14F-4D97-AF65-F5344CB8AC3E}">
        <p14:creationId xmlns:p14="http://schemas.microsoft.com/office/powerpoint/2010/main" val="3169355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ln>
            <a:miter lim="800000"/>
            <a:headEnd/>
            <a:tailEnd/>
          </a:ln>
        </p:spPr>
        <p:txBody>
          <a:bodyPr/>
          <a:lstStyle/>
          <a:p>
            <a:fld id="{4C91D77A-6279-48A1-97B3-A1EFF58F9965}" type="slidenum">
              <a:rPr lang="en-US"/>
              <a:pPr/>
              <a:t>31</a:t>
            </a:fld>
            <a:endParaRPr lang="en-US"/>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Here are the definitions for meteoroid,</a:t>
            </a:r>
            <a:r>
              <a:rPr lang="en-US" baseline="0" dirty="0">
                <a:ea typeface="ＭＳ Ｐゴシック" pitchFamily="1" charset="-128"/>
                <a:cs typeface="Times New Roman" pitchFamily="1" charset="0"/>
              </a:rPr>
              <a:t> meteor, and meteorite (write on </a:t>
            </a:r>
            <a:r>
              <a:rPr lang="en-US" baseline="0" dirty="0" err="1">
                <a:ea typeface="ＭＳ Ｐゴシック" pitchFamily="1" charset="-128"/>
                <a:cs typeface="Times New Roman" pitchFamily="1" charset="0"/>
              </a:rPr>
              <a:t>worksheeet</a:t>
            </a:r>
            <a:r>
              <a:rPr lang="en-US" baseline="0" dirty="0">
                <a:ea typeface="ＭＳ Ｐゴシック" pitchFamily="1" charset="-128"/>
                <a:cs typeface="Times New Roman" pitchFamily="1" charset="0"/>
              </a:rPr>
              <a:t>). </a:t>
            </a:r>
          </a:p>
          <a:p>
            <a:pPr eaLnBrk="1" hangingPunct="1">
              <a:spcBef>
                <a:spcPct val="0"/>
              </a:spcBef>
            </a:pPr>
            <a:r>
              <a:rPr lang="en-US" u="sng" dirty="0">
                <a:ea typeface="ＭＳ Ｐゴシック" pitchFamily="1" charset="-128"/>
                <a:cs typeface="Times New Roman" pitchFamily="1" charset="0"/>
              </a:rPr>
              <a:t>Hint: </a:t>
            </a:r>
            <a:r>
              <a:rPr lang="en-US" dirty="0">
                <a:ea typeface="ＭＳ Ｐゴシック" pitchFamily="1" charset="-128"/>
                <a:cs typeface="Times New Roman" pitchFamily="1" charset="0"/>
              </a:rPr>
              <a:t>Troubles mixing-up meteoroid and meteorite? Consider the suffix…</a:t>
            </a:r>
          </a:p>
          <a:p>
            <a:pPr eaLnBrk="1" hangingPunct="1">
              <a:spcBef>
                <a:spcPct val="0"/>
              </a:spcBef>
            </a:pPr>
            <a:r>
              <a:rPr lang="en-US" dirty="0">
                <a:ea typeface="ＭＳ Ｐゴシック" pitchFamily="1" charset="-128"/>
                <a:cs typeface="Times New Roman" pitchFamily="1" charset="0"/>
              </a:rPr>
              <a:t>Meteor</a:t>
            </a:r>
            <a:r>
              <a:rPr lang="en-US" i="1" dirty="0">
                <a:ea typeface="ＭＳ Ｐゴシック" pitchFamily="1" charset="-128"/>
                <a:cs typeface="Times New Roman" pitchFamily="1" charset="0"/>
              </a:rPr>
              <a:t>-</a:t>
            </a:r>
            <a:r>
              <a:rPr lang="en-US" i="1" dirty="0" err="1">
                <a:ea typeface="ＭＳ Ｐゴシック" pitchFamily="1" charset="-128"/>
                <a:cs typeface="Times New Roman" pitchFamily="1" charset="0"/>
              </a:rPr>
              <a:t>oids</a:t>
            </a:r>
            <a:r>
              <a:rPr lang="en-US" dirty="0">
                <a:ea typeface="ＭＳ Ｐゴシック" pitchFamily="1" charset="-128"/>
                <a:cs typeface="Times New Roman" pitchFamily="1" charset="0"/>
              </a:rPr>
              <a:t> and Aster</a:t>
            </a:r>
            <a:r>
              <a:rPr lang="en-US" i="1" dirty="0">
                <a:ea typeface="ＭＳ Ｐゴシック" pitchFamily="1" charset="-128"/>
                <a:cs typeface="Times New Roman" pitchFamily="1" charset="0"/>
              </a:rPr>
              <a:t>-</a:t>
            </a:r>
            <a:r>
              <a:rPr lang="en-US" i="1" dirty="0" err="1">
                <a:ea typeface="ＭＳ Ｐゴシック" pitchFamily="1" charset="-128"/>
                <a:cs typeface="Times New Roman" pitchFamily="1" charset="0"/>
              </a:rPr>
              <a:t>oids</a:t>
            </a:r>
            <a:r>
              <a:rPr lang="en-US" dirty="0">
                <a:ea typeface="ＭＳ Ｐゴシック" pitchFamily="1" charset="-128"/>
                <a:cs typeface="Times New Roman" pitchFamily="1" charset="0"/>
              </a:rPr>
              <a:t> are both objects in space.</a:t>
            </a:r>
          </a:p>
          <a:p>
            <a:pPr eaLnBrk="1" hangingPunct="1">
              <a:spcBef>
                <a:spcPct val="0"/>
              </a:spcBef>
            </a:pPr>
            <a:r>
              <a:rPr lang="en-US" dirty="0">
                <a:ea typeface="ＭＳ Ｐゴシック" pitchFamily="1" charset="-128"/>
                <a:cs typeface="Times New Roman" pitchFamily="1" charset="0"/>
              </a:rPr>
              <a:t>Gran</a:t>
            </a:r>
            <a:r>
              <a:rPr lang="en-US" i="1" dirty="0">
                <a:ea typeface="ＭＳ Ｐゴシック" pitchFamily="1" charset="-128"/>
                <a:cs typeface="Times New Roman" pitchFamily="1" charset="0"/>
              </a:rPr>
              <a:t>-</a:t>
            </a:r>
            <a:r>
              <a:rPr lang="en-US" i="1" dirty="0" err="1">
                <a:ea typeface="ＭＳ Ｐゴシック" pitchFamily="1" charset="-128"/>
                <a:cs typeface="Times New Roman" pitchFamily="1" charset="0"/>
              </a:rPr>
              <a:t>ite</a:t>
            </a:r>
            <a:r>
              <a:rPr lang="en-US" dirty="0">
                <a:ea typeface="ＭＳ Ｐゴシック" pitchFamily="1" charset="-128"/>
                <a:cs typeface="Times New Roman" pitchFamily="1" charset="0"/>
              </a:rPr>
              <a:t>, </a:t>
            </a:r>
            <a:r>
              <a:rPr lang="en-US" dirty="0" err="1">
                <a:ea typeface="ＭＳ Ｐゴシック" pitchFamily="1" charset="-128"/>
                <a:cs typeface="Times New Roman" pitchFamily="1" charset="0"/>
              </a:rPr>
              <a:t>calc</a:t>
            </a:r>
            <a:r>
              <a:rPr lang="en-US" i="1" dirty="0" err="1">
                <a:ea typeface="ＭＳ Ｐゴシック" pitchFamily="1" charset="-128"/>
                <a:cs typeface="Times New Roman" pitchFamily="1" charset="0"/>
              </a:rPr>
              <a:t>-ite</a:t>
            </a:r>
            <a:r>
              <a:rPr lang="en-US" dirty="0">
                <a:ea typeface="ＭＳ Ｐゴシック" pitchFamily="1" charset="-128"/>
                <a:cs typeface="Times New Roman" pitchFamily="1" charset="0"/>
              </a:rPr>
              <a:t>, and meteor</a:t>
            </a:r>
            <a:r>
              <a:rPr lang="en-US" i="1" dirty="0">
                <a:ea typeface="ＭＳ Ｐゴシック" pitchFamily="1" charset="-128"/>
                <a:cs typeface="Times New Roman" pitchFamily="1" charset="0"/>
              </a:rPr>
              <a:t>-</a:t>
            </a:r>
            <a:r>
              <a:rPr lang="en-US" i="1" dirty="0" err="1">
                <a:ea typeface="ＭＳ Ｐゴシック" pitchFamily="1" charset="-128"/>
                <a:cs typeface="Times New Roman" pitchFamily="1" charset="0"/>
              </a:rPr>
              <a:t>ite</a:t>
            </a:r>
            <a:r>
              <a:rPr lang="en-US" dirty="0">
                <a:ea typeface="ＭＳ Ｐゴシック" pitchFamily="1" charset="-128"/>
                <a:cs typeface="Times New Roman" pitchFamily="1" charset="0"/>
              </a:rPr>
              <a:t>, are all types of rocks that can be found on Earth.</a:t>
            </a:r>
          </a:p>
          <a:p>
            <a:pPr eaLnBrk="1" hangingPunct="1">
              <a:spcBef>
                <a:spcPct val="0"/>
              </a:spcBef>
            </a:pPr>
            <a:endParaRPr lang="en-US" dirty="0">
              <a:ea typeface="ＭＳ Ｐゴシック" pitchFamily="1" charset="-128"/>
              <a:cs typeface="Times New Roman" pitchFamily="1" charset="0"/>
            </a:endParaRPr>
          </a:p>
          <a:p>
            <a:pPr eaLnBrk="1" hangingPunct="1">
              <a:spcBef>
                <a:spcPct val="0"/>
              </a:spcBef>
            </a:pPr>
            <a:r>
              <a:rPr lang="en-US" dirty="0">
                <a:ea typeface="ＭＳ Ｐゴシック" pitchFamily="1" charset="-128"/>
                <a:cs typeface="Times New Roman" pitchFamily="1" charset="0"/>
              </a:rPr>
              <a:t>The middle image is taken from a camera based at the University of Western Ontario, this is an image of the “Grimsby” meteor event that happened in the fall of 2009.</a:t>
            </a:r>
          </a:p>
          <a:p>
            <a:pPr eaLnBrk="1" hangingPunct="1">
              <a:spcBef>
                <a:spcPct val="0"/>
              </a:spcBef>
            </a:pPr>
            <a:endParaRPr lang="en-US" dirty="0">
              <a:ea typeface="ＭＳ Ｐゴシック" pitchFamily="1" charset="-128"/>
              <a:cs typeface="Times New Roman" pitchFamily="1" charset="0"/>
            </a:endParaRPr>
          </a:p>
          <a:p>
            <a:pPr eaLnBrk="1" hangingPunct="1">
              <a:spcBef>
                <a:spcPct val="0"/>
              </a:spcBef>
            </a:pPr>
            <a:r>
              <a:rPr lang="en-US" dirty="0">
                <a:ea typeface="ＭＳ Ｐゴシック" pitchFamily="1" charset="-128"/>
              </a:rPr>
              <a:t>Meteorite</a:t>
            </a:r>
            <a:r>
              <a:rPr lang="en-US" baseline="0" dirty="0">
                <a:ea typeface="ＭＳ Ｐゴシック" pitchFamily="1" charset="-128"/>
              </a:rPr>
              <a:t> found in Northwest Africa: </a:t>
            </a:r>
            <a:r>
              <a:rPr lang="en-US" dirty="0">
                <a:ea typeface="ＭＳ Ｐゴシック" pitchFamily="1" charset="-128"/>
              </a:rPr>
              <a:t>http://planete-mars.com/ciel-et-espace-de-juin/</a:t>
            </a:r>
          </a:p>
          <a:p>
            <a:pPr eaLnBrk="1" hangingPunct="1">
              <a:spcBef>
                <a:spcPct val="0"/>
              </a:spcBef>
            </a:pPr>
            <a:endParaRPr lang="en-US" dirty="0">
              <a:ea typeface="ＭＳ Ｐゴシック" pitchFamily="1" charset="-128"/>
            </a:endParaRPr>
          </a:p>
          <a:p>
            <a:pPr eaLnBrk="1" hangingPunct="1">
              <a:spcBef>
                <a:spcPct val="0"/>
              </a:spcBef>
            </a:pPr>
            <a:endParaRPr lang="en-US" dirty="0">
              <a:ea typeface="ＭＳ Ｐゴシック" pitchFamily="1" charset="-128"/>
            </a:endParaRPr>
          </a:p>
        </p:txBody>
      </p:sp>
    </p:spTree>
    <p:extLst>
      <p:ext uri="{BB962C8B-B14F-4D97-AF65-F5344CB8AC3E}">
        <p14:creationId xmlns:p14="http://schemas.microsoft.com/office/powerpoint/2010/main" val="7385368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ln>
            <a:miter lim="800000"/>
            <a:headEnd/>
            <a:tailEnd/>
          </a:ln>
        </p:spPr>
        <p:txBody>
          <a:bodyPr/>
          <a:lstStyle/>
          <a:p>
            <a:fld id="{D617175B-4E16-48D6-AA0E-2ACA7544C006}" type="slidenum">
              <a:rPr lang="en-US"/>
              <a:pPr/>
              <a:t>32</a:t>
            </a:fld>
            <a:endParaRPr lang="en-US"/>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Now we’re going to talk about what happens when</a:t>
            </a:r>
            <a:r>
              <a:rPr lang="en-US" baseline="0" dirty="0">
                <a:ea typeface="ＭＳ Ｐゴシック" pitchFamily="1" charset="-128"/>
                <a:cs typeface="Times New Roman" pitchFamily="1" charset="0"/>
              </a:rPr>
              <a:t> rocks from space of different sizes approach Earth.</a:t>
            </a: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4055925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noFill/>
          <a:ln>
            <a:miter lim="800000"/>
            <a:headEnd/>
            <a:tailEnd/>
          </a:ln>
        </p:spPr>
        <p:txBody>
          <a:bodyPr/>
          <a:lstStyle/>
          <a:p>
            <a:fld id="{E03274B7-02C6-4120-999F-D84895FDB62C}" type="slidenum">
              <a:rPr lang="en-US"/>
              <a:pPr/>
              <a:t>33</a:t>
            </a:fld>
            <a:endParaRPr lang="en-US"/>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2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solidFill>
                  <a:srgbClr val="F2F2F2"/>
                </a:solidFill>
                <a:ea typeface="ＭＳ Ｐゴシック" pitchFamily="1" charset="-128"/>
              </a:rPr>
              <a:t>First,</a:t>
            </a:r>
            <a:r>
              <a:rPr lang="en-US" baseline="0" dirty="0">
                <a:solidFill>
                  <a:srgbClr val="F2F2F2"/>
                </a:solidFill>
                <a:ea typeface="ＭＳ Ｐゴシック" pitchFamily="1" charset="-128"/>
              </a:rPr>
              <a:t> let’s start with small objects – and by small, we mean the size of a basketball or smaller when in space. </a:t>
            </a:r>
            <a:endParaRPr lang="en-US" dirty="0">
              <a:solidFill>
                <a:srgbClr val="F2F2F2"/>
              </a:solidFill>
              <a:ea typeface="ＭＳ Ｐゴシック" pitchFamily="1" charset="-128"/>
            </a:endParaRPr>
          </a:p>
          <a:p>
            <a:pPr eaLnBrk="1" hangingPunct="1">
              <a:spcBef>
                <a:spcPct val="0"/>
              </a:spcBef>
            </a:pPr>
            <a:endParaRPr lang="en-US" dirty="0">
              <a:solidFill>
                <a:srgbClr val="F2F2F2"/>
              </a:solidFill>
              <a:ea typeface="ＭＳ Ｐゴシック" pitchFamily="1" charset="-128"/>
            </a:endParaRPr>
          </a:p>
          <a:p>
            <a:pPr eaLnBrk="1" hangingPunct="1">
              <a:spcBef>
                <a:spcPct val="0"/>
              </a:spcBef>
            </a:pPr>
            <a:r>
              <a:rPr lang="en-US" dirty="0">
                <a:solidFill>
                  <a:srgbClr val="F2F2F2"/>
                </a:solidFill>
                <a:ea typeface="ＭＳ Ｐゴシック" pitchFamily="1" charset="-128"/>
              </a:rPr>
              <a:t>Small meteoroids commonly originate from  Asteroid Belt, or are ejected material from a planetary surface. </a:t>
            </a:r>
            <a:br>
              <a:rPr lang="en-US" dirty="0">
                <a:solidFill>
                  <a:srgbClr val="F2F2F2"/>
                </a:solidFill>
                <a:ea typeface="ＭＳ Ｐゴシック" pitchFamily="1" charset="-128"/>
              </a:rPr>
            </a:br>
            <a:r>
              <a:rPr lang="en-US" dirty="0">
                <a:solidFill>
                  <a:srgbClr val="F2F2F2"/>
                </a:solidFill>
                <a:ea typeface="ＭＳ Ｐゴシック" pitchFamily="1" charset="-128"/>
              </a:rPr>
              <a:t>If they move into the orbital path of Earth, they may be pulled in by Earth’s gravity.</a:t>
            </a:r>
          </a:p>
          <a:p>
            <a:pPr eaLnBrk="1" hangingPunct="1">
              <a:spcBef>
                <a:spcPct val="0"/>
              </a:spcBef>
            </a:pP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4047870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ln>
            <a:miter lim="800000"/>
            <a:headEnd/>
            <a:tailEnd/>
          </a:ln>
        </p:spPr>
        <p:txBody>
          <a:bodyPr/>
          <a:lstStyle/>
          <a:p>
            <a:fld id="{2B49A817-4D05-47CE-8176-1153B22879FA}" type="slidenum">
              <a:rPr lang="en-US"/>
              <a:pPr/>
              <a:t>34</a:t>
            </a:fld>
            <a:endParaRPr lang="en-US"/>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solidFill>
                  <a:srgbClr val="F2F2F2"/>
                </a:solidFill>
                <a:ea typeface="ＭＳ Ｐゴシック" pitchFamily="1" charset="-128"/>
              </a:rPr>
              <a:t>When the object reaches Earth’s Mesosphere (85km altitude) it starts to burn up due to frictional heating with the atmosphere. The light seen is called a </a:t>
            </a:r>
            <a:r>
              <a:rPr lang="en-US" u="sng" dirty="0">
                <a:solidFill>
                  <a:srgbClr val="F2F2F2"/>
                </a:solidFill>
                <a:ea typeface="ＭＳ Ｐゴシック" pitchFamily="1" charset="-128"/>
              </a:rPr>
              <a:t>Meteor</a:t>
            </a:r>
            <a:endParaRPr lang="en-US" u="none" dirty="0">
              <a:solidFill>
                <a:srgbClr val="F2F2F2"/>
              </a:solidFill>
              <a:ea typeface="ＭＳ Ｐゴシック" pitchFamily="1" charset="-128"/>
            </a:endParaRPr>
          </a:p>
          <a:p>
            <a:pPr eaLnBrk="1" hangingPunct="1">
              <a:spcBef>
                <a:spcPct val="0"/>
              </a:spcBef>
            </a:pPr>
            <a:endParaRPr lang="en-US" u="none" dirty="0">
              <a:solidFill>
                <a:srgbClr val="F2F2F2"/>
              </a:solidFill>
              <a:ea typeface="ＭＳ Ｐゴシック" pitchFamily="1" charset="-128"/>
            </a:endParaRPr>
          </a:p>
          <a:p>
            <a:pPr eaLnBrk="1" hangingPunct="1">
              <a:spcBef>
                <a:spcPct val="0"/>
              </a:spcBef>
            </a:pPr>
            <a:r>
              <a:rPr lang="en-US" u="none" dirty="0">
                <a:solidFill>
                  <a:srgbClr val="F2F2F2"/>
                </a:solidFill>
                <a:ea typeface="ＭＳ Ｐゴシック" pitchFamily="1" charset="-128"/>
              </a:rPr>
              <a:t>Note:</a:t>
            </a:r>
            <a:r>
              <a:rPr lang="en-US" u="none" baseline="0" dirty="0">
                <a:solidFill>
                  <a:srgbClr val="F2F2F2"/>
                </a:solidFill>
                <a:ea typeface="ＭＳ Ｐゴシック" pitchFamily="1" charset="-128"/>
              </a:rPr>
              <a:t> slide with meteoroid/meteor/meteorite definitions is coming up.</a:t>
            </a:r>
            <a:endParaRPr lang="en-US" dirty="0">
              <a:solidFill>
                <a:srgbClr val="F2F2F2"/>
              </a:solidFill>
              <a:ea typeface="ＭＳ Ｐゴシック" pitchFamily="1" charset="-128"/>
            </a:endParaRPr>
          </a:p>
          <a:p>
            <a:pPr eaLnBrk="1" hangingPunct="1">
              <a:spcBef>
                <a:spcPct val="0"/>
              </a:spcBef>
            </a:pP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24404078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ln>
            <a:miter lim="800000"/>
            <a:headEnd/>
            <a:tailEnd/>
          </a:ln>
        </p:spPr>
        <p:txBody>
          <a:bodyPr/>
          <a:lstStyle/>
          <a:p>
            <a:fld id="{010A2CEF-7980-4059-876F-ECBC8B9D05F0}" type="slidenum">
              <a:rPr lang="en-US"/>
              <a:pPr/>
              <a:t>35</a:t>
            </a:fld>
            <a:endParaRPr lang="en-US"/>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011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As it continues to fall through the atmosphere, it burns up and gets smaller. </a:t>
            </a:r>
          </a:p>
        </p:txBody>
      </p:sp>
    </p:spTree>
    <p:extLst>
      <p:ext uri="{BB962C8B-B14F-4D97-AF65-F5344CB8AC3E}">
        <p14:creationId xmlns:p14="http://schemas.microsoft.com/office/powerpoint/2010/main" val="13528964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noFill/>
          <a:ln>
            <a:miter lim="800000"/>
            <a:headEnd/>
            <a:tailEnd/>
          </a:ln>
        </p:spPr>
        <p:txBody>
          <a:bodyPr/>
          <a:lstStyle/>
          <a:p>
            <a:fld id="{387C53D5-002F-43A5-B528-0FE02E2A30A7}" type="slidenum">
              <a:rPr lang="en-US"/>
              <a:pPr/>
              <a:t>36</a:t>
            </a:fld>
            <a:endParaRPr lang="en-US"/>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Small objects</a:t>
            </a:r>
            <a:r>
              <a:rPr lang="en-US" baseline="0" dirty="0">
                <a:ea typeface="ＭＳ Ｐゴシック" pitchFamily="1" charset="-128"/>
                <a:cs typeface="Times New Roman" pitchFamily="1" charset="0"/>
              </a:rPr>
              <a:t> will get completely burned up in the atmosphere and never touch the ground. </a:t>
            </a:r>
            <a:r>
              <a:rPr lang="en-US" dirty="0">
                <a:ea typeface="ＭＳ Ｐゴシック" pitchFamily="1" charset="-128"/>
                <a:cs typeface="Times New Roman" pitchFamily="1" charset="0"/>
              </a:rPr>
              <a:t>Every day, 40 </a:t>
            </a:r>
            <a:r>
              <a:rPr lang="en-US" dirty="0" err="1">
                <a:ea typeface="ＭＳ Ｐゴシック" pitchFamily="1" charset="-128"/>
                <a:cs typeface="Times New Roman" pitchFamily="1" charset="0"/>
              </a:rPr>
              <a:t>tonnes</a:t>
            </a:r>
            <a:r>
              <a:rPr lang="en-US" dirty="0">
                <a:ea typeface="ＭＳ Ｐゴシック" pitchFamily="1" charset="-128"/>
                <a:cs typeface="Times New Roman" pitchFamily="1" charset="0"/>
              </a:rPr>
              <a:t> of meteoroids enter the mesosphere! </a:t>
            </a:r>
          </a:p>
        </p:txBody>
      </p:sp>
    </p:spTree>
    <p:extLst>
      <p:ext uri="{BB962C8B-B14F-4D97-AF65-F5344CB8AC3E}">
        <p14:creationId xmlns:p14="http://schemas.microsoft.com/office/powerpoint/2010/main" val="3540470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ln>
            <a:miter lim="800000"/>
            <a:headEnd/>
            <a:tailEnd/>
          </a:ln>
        </p:spPr>
        <p:txBody>
          <a:bodyPr/>
          <a:lstStyle/>
          <a:p>
            <a:fld id="{1AB87D48-3A05-48C5-AD04-BA7D26AFB2ED}" type="slidenum">
              <a:rPr lang="en-US"/>
              <a:pPr/>
              <a:t>37</a:t>
            </a:fld>
            <a:endParaRPr lang="en-US"/>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Objects</a:t>
            </a:r>
            <a:r>
              <a:rPr lang="en-US" baseline="0" dirty="0">
                <a:ea typeface="ＭＳ Ｐゴシック" pitchFamily="1" charset="-128"/>
                <a:cs typeface="Times New Roman" pitchFamily="1" charset="0"/>
              </a:rPr>
              <a:t> that are a bit larger (between the size of a basketball and a small car when in space) will hit the Earth and leave a meteorite. These do not have enough force to make a crater. </a:t>
            </a:r>
            <a:endParaRPr lang="en-US" dirty="0">
              <a:ea typeface="ＭＳ Ｐゴシック" pitchFamily="1" charset="-128"/>
              <a:cs typeface="Times New Roman" pitchFamily="1" charset="0"/>
            </a:endParaRPr>
          </a:p>
          <a:p>
            <a:pPr eaLnBrk="1" hangingPunct="1">
              <a:spcBef>
                <a:spcPct val="0"/>
              </a:spcBef>
            </a:pP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20760547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ln>
            <a:miter lim="800000"/>
            <a:headEnd/>
            <a:tailEnd/>
          </a:ln>
        </p:spPr>
        <p:txBody>
          <a:bodyPr/>
          <a:lstStyle/>
          <a:p>
            <a:fld id="{A658EF3E-8BD2-464F-9EAB-D2698A6F4F84}" type="slidenum">
              <a:rPr lang="en-US"/>
              <a:pPr/>
              <a:t>38</a:t>
            </a:fld>
            <a:endParaRPr lang="en-US"/>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For large objects</a:t>
            </a:r>
            <a:r>
              <a:rPr lang="en-US" baseline="0" dirty="0">
                <a:ea typeface="ＭＳ Ｐゴシック" pitchFamily="1" charset="-128"/>
                <a:cs typeface="Times New Roman" pitchFamily="1" charset="0"/>
              </a:rPr>
              <a:t> (bigger than the size of a car), they come in through the atmosphere and begin to burn up as well.</a:t>
            </a: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8062055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noFill/>
          <a:ln>
            <a:miter lim="800000"/>
            <a:headEnd/>
            <a:tailEnd/>
          </a:ln>
        </p:spPr>
        <p:txBody>
          <a:bodyPr/>
          <a:lstStyle/>
          <a:p>
            <a:fld id="{2AF22614-5C04-4E16-90B6-37B1B4507C58}" type="slidenum">
              <a:rPr lang="en-US"/>
              <a:pPr/>
              <a:t>39</a:t>
            </a:fld>
            <a:endParaRPr lang="en-US"/>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i="0" dirty="0">
                <a:solidFill>
                  <a:srgbClr val="F2F2F2"/>
                </a:solidFill>
                <a:ea typeface="ＭＳ Ｐゴシック" pitchFamily="1" charset="-128"/>
              </a:rPr>
              <a:t>But, they will also create a sonic boom which can be heard for miles! A great example of this</a:t>
            </a:r>
            <a:r>
              <a:rPr lang="en-US" i="0" baseline="0" dirty="0">
                <a:solidFill>
                  <a:srgbClr val="F2F2F2"/>
                </a:solidFill>
                <a:ea typeface="ＭＳ Ｐゴシック" pitchFamily="1" charset="-128"/>
              </a:rPr>
              <a:t> is the meteoroid that exploded above Russia in February 2013. </a:t>
            </a:r>
            <a:endParaRPr lang="en-US" i="0" u="sng" dirty="0">
              <a:solidFill>
                <a:srgbClr val="F2F2F2"/>
              </a:solidFill>
              <a:ea typeface="ＭＳ Ｐゴシック" pitchFamily="1" charset="-128"/>
            </a:endParaRPr>
          </a:p>
          <a:p>
            <a:pPr eaLnBrk="1" hangingPunct="1">
              <a:spcBef>
                <a:spcPct val="0"/>
              </a:spcBef>
            </a:pP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36183147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noFill/>
          <a:ln>
            <a:miter lim="800000"/>
            <a:headEnd/>
            <a:tailEnd/>
          </a:ln>
        </p:spPr>
        <p:txBody>
          <a:bodyPr/>
          <a:lstStyle/>
          <a:p>
            <a:fld id="{F453DBE5-8FD4-40D3-9328-DEDE30878C89}" type="slidenum">
              <a:rPr lang="en-US"/>
              <a:pPr/>
              <a:t>40</a:t>
            </a:fld>
            <a:endParaRPr lang="en-US"/>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ea typeface="ＭＳ Ｐゴシック" pitchFamily="1" charset="-128"/>
                <a:cs typeface="Times New Roman" pitchFamily="1" charset="0"/>
              </a:rPr>
              <a:t>When the meteoroid</a:t>
            </a:r>
            <a:r>
              <a:rPr lang="en-US" baseline="0" dirty="0">
                <a:ea typeface="ＭＳ Ｐゴシック" pitchFamily="1" charset="-128"/>
                <a:cs typeface="Times New Roman" pitchFamily="1" charset="0"/>
              </a:rPr>
              <a:t> strikes the Earth, a shockwave is sent through the ground. </a:t>
            </a:r>
            <a:endParaRPr lang="en-US" dirty="0">
              <a:ea typeface="ＭＳ Ｐゴシック" pitchFamily="1" charset="-128"/>
              <a:cs typeface="Times New Roman" pitchFamily="1" charset="0"/>
            </a:endParaRPr>
          </a:p>
          <a:p>
            <a:pPr eaLnBrk="1" hangingPunct="1">
              <a:spcBef>
                <a:spcPct val="0"/>
              </a:spcBef>
            </a:pPr>
            <a:endParaRPr lang="en-US" dirty="0">
              <a:ea typeface="ＭＳ Ｐゴシック" pitchFamily="1" charset="-128"/>
              <a:cs typeface="Times New Roman" pitchFamily="1" charset="0"/>
            </a:endParaRPr>
          </a:p>
          <a:p>
            <a:pPr eaLnBrk="1" hangingPunct="1">
              <a:spcBef>
                <a:spcPct val="0"/>
              </a:spcBef>
            </a:pPr>
            <a:r>
              <a:rPr lang="en-US" dirty="0">
                <a:ea typeface="ＭＳ Ｐゴシック" pitchFamily="1" charset="-128"/>
                <a:cs typeface="Times New Roman" pitchFamily="1" charset="0"/>
              </a:rPr>
              <a:t>Diagram from NASA Lunar Science Institute Cratering Lab:</a:t>
            </a:r>
          </a:p>
          <a:p>
            <a:pPr eaLnBrk="1" hangingPunct="1">
              <a:spcBef>
                <a:spcPct val="0"/>
              </a:spcBef>
            </a:pPr>
            <a:r>
              <a:rPr lang="en-US" dirty="0">
                <a:ea typeface="ＭＳ Ｐゴシック" pitchFamily="1" charset="-128"/>
                <a:cs typeface="Times New Roman" pitchFamily="1" charset="0"/>
              </a:rPr>
              <a:t>http://</a:t>
            </a:r>
            <a:r>
              <a:rPr lang="en-US" dirty="0" err="1">
                <a:ea typeface="ＭＳ Ｐゴシック" pitchFamily="1" charset="-128"/>
                <a:cs typeface="Times New Roman" pitchFamily="1" charset="0"/>
              </a:rPr>
              <a:t>www.lpi.usra.edu</a:t>
            </a:r>
            <a:r>
              <a:rPr lang="en-US" dirty="0">
                <a:ea typeface="ＭＳ Ｐゴシック" pitchFamily="1" charset="-128"/>
                <a:cs typeface="Times New Roman" pitchFamily="1" charset="0"/>
              </a:rPr>
              <a:t>/</a:t>
            </a:r>
            <a:r>
              <a:rPr lang="en-US" dirty="0" err="1">
                <a:ea typeface="ＭＳ Ｐゴシック" pitchFamily="1" charset="-128"/>
                <a:cs typeface="Times New Roman" pitchFamily="1" charset="0"/>
              </a:rPr>
              <a:t>nlsi</a:t>
            </a:r>
            <a:r>
              <a:rPr lang="en-US" dirty="0">
                <a:ea typeface="ＭＳ Ｐゴシック" pitchFamily="1" charset="-128"/>
                <a:cs typeface="Times New Roman" pitchFamily="1" charset="0"/>
              </a:rPr>
              <a:t>/education/</a:t>
            </a:r>
            <a:r>
              <a:rPr lang="en-US" dirty="0" err="1">
                <a:ea typeface="ＭＳ Ｐゴシック" pitchFamily="1" charset="-128"/>
                <a:cs typeface="Times New Roman" pitchFamily="1" charset="0"/>
              </a:rPr>
              <a:t>hsResearch</a:t>
            </a:r>
            <a:r>
              <a:rPr lang="en-US" dirty="0">
                <a:ea typeface="ＭＳ Ｐゴシック" pitchFamily="1" charset="-128"/>
                <a:cs typeface="Times New Roman" pitchFamily="1" charset="0"/>
              </a:rPr>
              <a:t>/</a:t>
            </a:r>
            <a:r>
              <a:rPr lang="en-US" dirty="0" err="1">
                <a:ea typeface="ＭＳ Ｐゴシック" pitchFamily="1" charset="-128"/>
                <a:cs typeface="Times New Roman" pitchFamily="1" charset="0"/>
              </a:rPr>
              <a:t>crateringLab</a:t>
            </a:r>
            <a:r>
              <a:rPr lang="en-US" dirty="0">
                <a:ea typeface="ＭＳ Ｐゴシック" pitchFamily="1" charset="-128"/>
                <a:cs typeface="Times New Roman" pitchFamily="1" charset="0"/>
              </a:rPr>
              <a:t>/lab/part1/background/</a:t>
            </a:r>
          </a:p>
        </p:txBody>
      </p:sp>
    </p:spTree>
    <p:extLst>
      <p:ext uri="{BB962C8B-B14F-4D97-AF65-F5344CB8AC3E}">
        <p14:creationId xmlns:p14="http://schemas.microsoft.com/office/powerpoint/2010/main" val="2934339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07657E5D-1AEA-4042-AF86-B789779B7754}" type="slidenum">
              <a:rPr lang="en-US"/>
              <a:pPr/>
              <a:t>41</a:t>
            </a:fld>
            <a:endParaRPr lang="en-US"/>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US" dirty="0">
                <a:ea typeface="ＭＳ Ｐゴシック" pitchFamily="1" charset="-128"/>
              </a:rPr>
              <a:t>This shockwave is so powerful that it</a:t>
            </a:r>
            <a:r>
              <a:rPr lang="en-US" baseline="0" dirty="0">
                <a:ea typeface="ＭＳ Ｐゴシック" pitchFamily="1" charset="-128"/>
              </a:rPr>
              <a:t> actually melts the rock and it acts like a liquid! </a:t>
            </a:r>
            <a:r>
              <a:rPr lang="en-US" dirty="0">
                <a:ea typeface="ＭＳ Ｐゴシック" pitchFamily="1" charset="-128"/>
              </a:rPr>
              <a:t>The explosion and excavation of materials at the impacted site created piles of rock (called </a:t>
            </a:r>
            <a:r>
              <a:rPr lang="en-US" dirty="0" err="1">
                <a:ea typeface="ＭＳ Ｐゴシック" pitchFamily="1" charset="-128"/>
              </a:rPr>
              <a:t>ejecta</a:t>
            </a:r>
            <a:r>
              <a:rPr lang="en-US" dirty="0">
                <a:ea typeface="ＭＳ Ｐゴシック" pitchFamily="1" charset="-128"/>
              </a:rPr>
              <a:t>) around the circular hole as well as bright streaks of target material (called rays) thrown for great distances. The meteoroid</a:t>
            </a:r>
            <a:r>
              <a:rPr lang="en-US" baseline="0" dirty="0">
                <a:ea typeface="ＭＳ Ｐゴシック" pitchFamily="1" charset="-128"/>
              </a:rPr>
              <a:t> itself is mostly vaporized. </a:t>
            </a:r>
            <a:endParaRPr lang="en-US" dirty="0">
              <a:ea typeface="ＭＳ Ｐゴシック" pitchFamily="1" charset="-128"/>
            </a:endParaRPr>
          </a:p>
          <a:p>
            <a:endParaRPr lang="en-US" dirty="0">
              <a:ea typeface="ＭＳ Ｐゴシック" pitchFamily="1" charset="-128"/>
            </a:endParaRPr>
          </a:p>
          <a:p>
            <a:pPr eaLnBrk="1" hangingPunct="1">
              <a:spcBef>
                <a:spcPct val="0"/>
              </a:spcBef>
            </a:pPr>
            <a:r>
              <a:rPr lang="en-US" dirty="0">
                <a:ea typeface="ＭＳ Ｐゴシック" pitchFamily="1" charset="-128"/>
                <a:cs typeface="Times New Roman" pitchFamily="1" charset="0"/>
              </a:rPr>
              <a:t>Diagram from NASA Lunar Science Institute Cratering Lab:</a:t>
            </a:r>
          </a:p>
          <a:p>
            <a:pPr eaLnBrk="1" hangingPunct="1">
              <a:spcBef>
                <a:spcPct val="0"/>
              </a:spcBef>
            </a:pPr>
            <a:r>
              <a:rPr lang="en-US" dirty="0">
                <a:ea typeface="ＭＳ Ｐゴシック" pitchFamily="1" charset="-128"/>
                <a:cs typeface="Times New Roman" pitchFamily="1" charset="0"/>
              </a:rPr>
              <a:t>http://</a:t>
            </a:r>
            <a:r>
              <a:rPr lang="en-US" dirty="0" err="1">
                <a:ea typeface="ＭＳ Ｐゴシック" pitchFamily="1" charset="-128"/>
                <a:cs typeface="Times New Roman" pitchFamily="1" charset="0"/>
              </a:rPr>
              <a:t>www.lpi.usra.edu</a:t>
            </a:r>
            <a:r>
              <a:rPr lang="en-US" dirty="0">
                <a:ea typeface="ＭＳ Ｐゴシック" pitchFamily="1" charset="-128"/>
                <a:cs typeface="Times New Roman" pitchFamily="1" charset="0"/>
              </a:rPr>
              <a:t>/</a:t>
            </a:r>
            <a:r>
              <a:rPr lang="en-US" dirty="0" err="1">
                <a:ea typeface="ＭＳ Ｐゴシック" pitchFamily="1" charset="-128"/>
                <a:cs typeface="Times New Roman" pitchFamily="1" charset="0"/>
              </a:rPr>
              <a:t>nlsi</a:t>
            </a:r>
            <a:r>
              <a:rPr lang="en-US" dirty="0">
                <a:ea typeface="ＭＳ Ｐゴシック" pitchFamily="1" charset="-128"/>
                <a:cs typeface="Times New Roman" pitchFamily="1" charset="0"/>
              </a:rPr>
              <a:t>/education/</a:t>
            </a:r>
            <a:r>
              <a:rPr lang="en-US" dirty="0" err="1">
                <a:ea typeface="ＭＳ Ｐゴシック" pitchFamily="1" charset="-128"/>
                <a:cs typeface="Times New Roman" pitchFamily="1" charset="0"/>
              </a:rPr>
              <a:t>hsResearch</a:t>
            </a:r>
            <a:r>
              <a:rPr lang="en-US" dirty="0">
                <a:ea typeface="ＭＳ Ｐゴシック" pitchFamily="1" charset="-128"/>
                <a:cs typeface="Times New Roman" pitchFamily="1" charset="0"/>
              </a:rPr>
              <a:t>/</a:t>
            </a:r>
            <a:r>
              <a:rPr lang="en-US" dirty="0" err="1">
                <a:ea typeface="ＭＳ Ｐゴシック" pitchFamily="1" charset="-128"/>
                <a:cs typeface="Times New Roman" pitchFamily="1" charset="0"/>
              </a:rPr>
              <a:t>crateringLab</a:t>
            </a:r>
            <a:r>
              <a:rPr lang="en-US" dirty="0">
                <a:ea typeface="ＭＳ Ｐゴシック" pitchFamily="1" charset="-128"/>
                <a:cs typeface="Times New Roman" pitchFamily="1" charset="0"/>
              </a:rPr>
              <a:t>/lab/part1/background/</a:t>
            </a:r>
          </a:p>
          <a:p>
            <a:endParaRPr lang="en-US" dirty="0">
              <a:ea typeface="ＭＳ Ｐゴシック" pitchFamily="1" charset="-128"/>
            </a:endParaRPr>
          </a:p>
          <a:p>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2653093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noFill/>
          <a:ln>
            <a:miter lim="800000"/>
            <a:headEnd/>
            <a:tailEnd/>
          </a:ln>
        </p:spPr>
        <p:txBody>
          <a:bodyPr/>
          <a:lstStyle/>
          <a:p>
            <a:fld id="{9EEE09F7-68CB-4FED-B80C-EFE25321F3EA}" type="slidenum">
              <a:rPr lang="en-US"/>
              <a:pPr/>
              <a:t>42</a:t>
            </a:fld>
            <a:endParaRPr lang="en-US"/>
          </a:p>
        </p:txBody>
      </p:sp>
      <p:sp>
        <p:nvSpPr>
          <p:cNvPr id="1085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854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dirty="0">
                <a:solidFill>
                  <a:srgbClr val="F2F2F2"/>
                </a:solidFill>
                <a:ea typeface="ＭＳ Ｐゴシック" pitchFamily="1" charset="-128"/>
              </a:rPr>
              <a:t>This is what</a:t>
            </a:r>
            <a:r>
              <a:rPr lang="en-US" baseline="0" dirty="0">
                <a:solidFill>
                  <a:srgbClr val="F2F2F2"/>
                </a:solidFill>
                <a:ea typeface="ＭＳ Ｐゴシック" pitchFamily="1" charset="-128"/>
              </a:rPr>
              <a:t> some impact craters will look like, and this process can take a few seconds to several hours to complete, depending on the size of impact. In the bowl of the crater is a mix of melt-rich material and breccia (looks like concrete), and fractured rock beneath that. There is an uplifted rim, and </a:t>
            </a:r>
            <a:r>
              <a:rPr lang="en-US" baseline="0" dirty="0" err="1">
                <a:solidFill>
                  <a:srgbClr val="F2F2F2"/>
                </a:solidFill>
                <a:ea typeface="ＭＳ Ｐゴシック" pitchFamily="1" charset="-128"/>
              </a:rPr>
              <a:t>ejecta</a:t>
            </a:r>
            <a:r>
              <a:rPr lang="en-US" baseline="0" dirty="0">
                <a:solidFill>
                  <a:srgbClr val="F2F2F2"/>
                </a:solidFill>
                <a:ea typeface="ＭＳ Ｐゴシック" pitchFamily="1" charset="-128"/>
              </a:rPr>
              <a:t> outside the bowl of the crater. Sometimes there is a central uplift or peak in the middle, and rings around the rim of the crater --- these occur in larger craters. </a:t>
            </a:r>
          </a:p>
          <a:p>
            <a:pPr eaLnBrk="1" hangingPunct="1">
              <a:spcBef>
                <a:spcPct val="0"/>
              </a:spcBef>
            </a:pPr>
            <a:endParaRPr lang="en-US" baseline="0" dirty="0">
              <a:solidFill>
                <a:srgbClr val="F2F2F2"/>
              </a:solidFill>
              <a:ea typeface="ＭＳ Ｐゴシック" pitchFamily="1" charset="-128"/>
            </a:endParaRPr>
          </a:p>
          <a:p>
            <a:pPr eaLnBrk="1" hangingPunct="1">
              <a:spcBef>
                <a:spcPct val="0"/>
              </a:spcBef>
            </a:pPr>
            <a:r>
              <a:rPr lang="en-US" baseline="0" dirty="0">
                <a:solidFill>
                  <a:srgbClr val="F2F2F2"/>
                </a:solidFill>
                <a:ea typeface="ＭＳ Ｐゴシック" pitchFamily="1" charset="-128"/>
              </a:rPr>
              <a:t>Students should copy this diagram down, including terms, in their worksheet. </a:t>
            </a:r>
            <a:endParaRPr lang="en-US" dirty="0">
              <a:solidFill>
                <a:srgbClr val="F2F2F2"/>
              </a:solidFill>
              <a:ea typeface="ＭＳ Ｐゴシック" pitchFamily="1" charset="-128"/>
            </a:endParaRPr>
          </a:p>
          <a:p>
            <a:pPr eaLnBrk="1" hangingPunct="1">
              <a:spcBef>
                <a:spcPct val="0"/>
              </a:spcBef>
            </a:pPr>
            <a:endParaRPr lang="en-US" i="1" u="sng" dirty="0">
              <a:solidFill>
                <a:srgbClr val="F2F2F2"/>
              </a:solidFill>
              <a:ea typeface="ＭＳ Ｐゴシック" pitchFamily="1" charset="-128"/>
            </a:endParaRPr>
          </a:p>
          <a:p>
            <a:pPr eaLnBrk="1" hangingPunct="1">
              <a:spcBef>
                <a:spcPct val="0"/>
              </a:spcBef>
            </a:pPr>
            <a:r>
              <a:rPr lang="en-US" dirty="0">
                <a:ea typeface="ＭＳ Ｐゴシック" pitchFamily="1" charset="-128"/>
                <a:cs typeface="Times New Roman" pitchFamily="1" charset="0"/>
              </a:rPr>
              <a:t>Diagram from NASA Lunar Science Institute Cratering Lab:</a:t>
            </a:r>
          </a:p>
          <a:p>
            <a:pPr eaLnBrk="1" hangingPunct="1">
              <a:spcBef>
                <a:spcPct val="0"/>
              </a:spcBef>
            </a:pPr>
            <a:r>
              <a:rPr lang="en-US" dirty="0">
                <a:ea typeface="ＭＳ Ｐゴシック" pitchFamily="1" charset="-128"/>
                <a:cs typeface="Times New Roman" pitchFamily="1" charset="0"/>
              </a:rPr>
              <a:t>http://</a:t>
            </a:r>
            <a:r>
              <a:rPr lang="en-US" dirty="0" err="1">
                <a:ea typeface="ＭＳ Ｐゴシック" pitchFamily="1" charset="-128"/>
                <a:cs typeface="Times New Roman" pitchFamily="1" charset="0"/>
              </a:rPr>
              <a:t>www.lpi.usra.edu</a:t>
            </a:r>
            <a:r>
              <a:rPr lang="en-US" dirty="0">
                <a:ea typeface="ＭＳ Ｐゴシック" pitchFamily="1" charset="-128"/>
                <a:cs typeface="Times New Roman" pitchFamily="1" charset="0"/>
              </a:rPr>
              <a:t>/</a:t>
            </a:r>
            <a:r>
              <a:rPr lang="en-US" dirty="0" err="1">
                <a:ea typeface="ＭＳ Ｐゴシック" pitchFamily="1" charset="-128"/>
                <a:cs typeface="Times New Roman" pitchFamily="1" charset="0"/>
              </a:rPr>
              <a:t>nlsi</a:t>
            </a:r>
            <a:r>
              <a:rPr lang="en-US" dirty="0">
                <a:ea typeface="ＭＳ Ｐゴシック" pitchFamily="1" charset="-128"/>
                <a:cs typeface="Times New Roman" pitchFamily="1" charset="0"/>
              </a:rPr>
              <a:t>/education/</a:t>
            </a:r>
            <a:r>
              <a:rPr lang="en-US" dirty="0" err="1">
                <a:ea typeface="ＭＳ Ｐゴシック" pitchFamily="1" charset="-128"/>
                <a:cs typeface="Times New Roman" pitchFamily="1" charset="0"/>
              </a:rPr>
              <a:t>hsResearch</a:t>
            </a:r>
            <a:r>
              <a:rPr lang="en-US" dirty="0">
                <a:ea typeface="ＭＳ Ｐゴシック" pitchFamily="1" charset="-128"/>
                <a:cs typeface="Times New Roman" pitchFamily="1" charset="0"/>
              </a:rPr>
              <a:t>/</a:t>
            </a:r>
            <a:r>
              <a:rPr lang="en-US" dirty="0" err="1">
                <a:ea typeface="ＭＳ Ｐゴシック" pitchFamily="1" charset="-128"/>
                <a:cs typeface="Times New Roman" pitchFamily="1" charset="0"/>
              </a:rPr>
              <a:t>crateringLab</a:t>
            </a:r>
            <a:r>
              <a:rPr lang="en-US" dirty="0">
                <a:ea typeface="ＭＳ Ｐゴシック" pitchFamily="1" charset="-128"/>
                <a:cs typeface="Times New Roman" pitchFamily="1" charset="0"/>
              </a:rPr>
              <a:t>/lab/part1/background/</a:t>
            </a:r>
          </a:p>
          <a:p>
            <a:pPr eaLnBrk="1" hangingPunct="1">
              <a:spcBef>
                <a:spcPct val="0"/>
              </a:spcBef>
            </a:pPr>
            <a:endParaRPr lang="en-US" i="1" u="sng" dirty="0">
              <a:solidFill>
                <a:srgbClr val="F2F2F2"/>
              </a:solidFill>
              <a:ea typeface="ＭＳ Ｐゴシック" pitchFamily="1" charset="-128"/>
            </a:endParaRPr>
          </a:p>
          <a:p>
            <a:pPr eaLnBrk="1" hangingPunct="1">
              <a:spcBef>
                <a:spcPct val="0"/>
              </a:spcBef>
            </a:pPr>
            <a:endParaRPr lang="en-US" dirty="0">
              <a:ea typeface="ＭＳ Ｐゴシック" pitchFamily="1" charset="-128"/>
              <a:cs typeface="Times New Roman" pitchFamily="1" charset="0"/>
            </a:endParaRPr>
          </a:p>
        </p:txBody>
      </p:sp>
    </p:spTree>
    <p:extLst>
      <p:ext uri="{BB962C8B-B14F-4D97-AF65-F5344CB8AC3E}">
        <p14:creationId xmlns:p14="http://schemas.microsoft.com/office/powerpoint/2010/main" val="39832407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the introduction</a:t>
            </a:r>
            <a:r>
              <a:rPr lang="en-US" baseline="0" dirty="0"/>
              <a:t> from NOVA’s documentary, Meteor Strike (2013), about the fireball and shockwave that occurred in </a:t>
            </a:r>
            <a:r>
              <a:rPr lang="en-US" sz="1200" b="0" kern="1200" dirty="0">
                <a:solidFill>
                  <a:schemeClr val="tx1"/>
                </a:solidFill>
                <a:latin typeface="+mn-lt"/>
                <a:ea typeface="+mn-ea"/>
                <a:cs typeface="+mn-cs"/>
              </a:rPr>
              <a:t>Chelyabinsk, Russia</a:t>
            </a:r>
            <a:r>
              <a:rPr lang="en-US" sz="1200" b="0" kern="1200" baseline="0" dirty="0">
                <a:solidFill>
                  <a:schemeClr val="tx1"/>
                </a:solidFill>
                <a:latin typeface="+mn-lt"/>
                <a:ea typeface="+mn-ea"/>
                <a:cs typeface="+mn-cs"/>
              </a:rPr>
              <a:t> on Feb. 15, 2013. The meteoroid was about 17m in diameter, and exploded in an air burst at a height of about 23km. The loud shock wave occurred about 3 minutes after the fireball was visible. Many buildings were damaged, and about 1000 people were injured. If the meteoroid had come in at a steeper angle (more vertical) it would have done a lot more damage. </a:t>
            </a:r>
            <a:endParaRPr lang="en-US" b="0" dirty="0"/>
          </a:p>
        </p:txBody>
      </p:sp>
      <p:sp>
        <p:nvSpPr>
          <p:cNvPr id="4" name="Slide Number Placeholder 3"/>
          <p:cNvSpPr>
            <a:spLocks noGrp="1"/>
          </p:cNvSpPr>
          <p:nvPr>
            <p:ph type="sldNum" sz="quarter" idx="10"/>
          </p:nvPr>
        </p:nvSpPr>
        <p:spPr/>
        <p:txBody>
          <a:bodyPr/>
          <a:lstStyle/>
          <a:p>
            <a:fld id="{577FD0E5-D598-4311-9866-B635309C7087}" type="slidenum">
              <a:rPr lang="en-CA" smtClean="0"/>
              <a:pPr/>
              <a:t>44</a:t>
            </a:fld>
            <a:endParaRPr lang="en-CA"/>
          </a:p>
        </p:txBody>
      </p:sp>
    </p:spTree>
    <p:extLst>
      <p:ext uri="{BB962C8B-B14F-4D97-AF65-F5344CB8AC3E}">
        <p14:creationId xmlns:p14="http://schemas.microsoft.com/office/powerpoint/2010/main" val="17359144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noFill/>
          <a:ln>
            <a:miter lim="800000"/>
            <a:headEnd/>
            <a:tailEnd/>
          </a:ln>
        </p:spPr>
        <p:txBody>
          <a:bodyPr/>
          <a:lstStyle/>
          <a:p>
            <a:fld id="{B42ECDC7-03C1-4C07-89C1-6FB76C1358CB}" type="slidenum">
              <a:rPr lang="en-US"/>
              <a:pPr/>
              <a:t>45</a:t>
            </a:fld>
            <a:endParaRPr lang="en-US"/>
          </a:p>
        </p:txBody>
      </p:sp>
      <p:sp>
        <p:nvSpPr>
          <p:cNvPr id="1116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162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a:ea typeface="ＭＳ Ｐゴシック" pitchFamily="1" charset="-128"/>
            </a:endParaRPr>
          </a:p>
          <a:p>
            <a:pPr eaLnBrk="1" hangingPunct="1">
              <a:spcBef>
                <a:spcPct val="0"/>
              </a:spcBef>
            </a:pPr>
            <a:r>
              <a:rPr lang="en-US">
                <a:ea typeface="ＭＳ Ｐゴシック" pitchFamily="1" charset="-128"/>
              </a:rPr>
              <a:t>Give the Classroom Demonstration.</a:t>
            </a:r>
          </a:p>
        </p:txBody>
      </p:sp>
    </p:spTree>
    <p:extLst>
      <p:ext uri="{BB962C8B-B14F-4D97-AF65-F5344CB8AC3E}">
        <p14:creationId xmlns:p14="http://schemas.microsoft.com/office/powerpoint/2010/main" val="22912371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t>Ask students </a:t>
            </a:r>
            <a:r>
              <a:rPr lang="en-US" sz="1200" b="0" kern="1200" dirty="0">
                <a:solidFill>
                  <a:schemeClr val="tx1"/>
                </a:solidFill>
                <a:latin typeface="+mn-lt"/>
                <a:ea typeface="+mn-ea"/>
                <a:cs typeface="+mn-cs"/>
              </a:rPr>
              <a:t>How is our model of an impact crater different than real craters?</a:t>
            </a:r>
          </a:p>
          <a:p>
            <a:endParaRPr lang="en-CA" dirty="0"/>
          </a:p>
        </p:txBody>
      </p:sp>
      <p:sp>
        <p:nvSpPr>
          <p:cNvPr id="4" name="Slide Number Placeholder 3"/>
          <p:cNvSpPr>
            <a:spLocks noGrp="1"/>
          </p:cNvSpPr>
          <p:nvPr>
            <p:ph type="sldNum" sz="quarter" idx="10"/>
          </p:nvPr>
        </p:nvSpPr>
        <p:spPr/>
        <p:txBody>
          <a:bodyPr/>
          <a:lstStyle/>
          <a:p>
            <a:fld id="{577FD0E5-D598-4311-9866-B635309C7087}" type="slidenum">
              <a:rPr lang="en-CA" smtClean="0"/>
              <a:pPr/>
              <a:t>46</a:t>
            </a:fld>
            <a:endParaRPr lang="en-CA"/>
          </a:p>
        </p:txBody>
      </p:sp>
    </p:spTree>
    <p:extLst>
      <p:ext uri="{BB962C8B-B14F-4D97-AF65-F5344CB8AC3E}">
        <p14:creationId xmlns:p14="http://schemas.microsoft.com/office/powerpoint/2010/main" val="16952551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noFill/>
          <a:ln>
            <a:miter lim="800000"/>
            <a:headEnd/>
            <a:tailEnd/>
          </a:ln>
        </p:spPr>
        <p:txBody>
          <a:bodyPr/>
          <a:lstStyle/>
          <a:p>
            <a:fld id="{E6E59334-A71E-4FA5-89F5-8AACF2B66060}" type="slidenum">
              <a:rPr lang="en-US"/>
              <a:pPr/>
              <a:t>47</a:t>
            </a:fld>
            <a:endParaRPr lang="en-US"/>
          </a:p>
        </p:txBody>
      </p:sp>
      <p:sp>
        <p:nvSpPr>
          <p:cNvPr id="1259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595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t>Ask students </a:t>
            </a:r>
            <a:r>
              <a:rPr lang="en-US" sz="1200" b="0" kern="1200" dirty="0">
                <a:solidFill>
                  <a:schemeClr val="tx1"/>
                </a:solidFill>
                <a:latin typeface="+mn-lt"/>
                <a:ea typeface="+mn-ea"/>
                <a:cs typeface="+mn-cs"/>
              </a:rPr>
              <a:t>How is our model of an impact crater different than real craters?– see how many they are able to come up with</a:t>
            </a:r>
          </a:p>
        </p:txBody>
      </p:sp>
    </p:spTree>
    <p:extLst>
      <p:ext uri="{BB962C8B-B14F-4D97-AF65-F5344CB8AC3E}">
        <p14:creationId xmlns:p14="http://schemas.microsoft.com/office/powerpoint/2010/main" val="32105099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a:ea typeface="ＭＳ Ｐゴシック" pitchFamily="1" charset="-128"/>
              </a:rPr>
              <a:t>Ask students why they think studying craters is important.</a:t>
            </a:r>
            <a:r>
              <a:rPr lang="en-US" b="1" baseline="0" dirty="0">
                <a:ea typeface="ＭＳ Ｐゴシック" pitchFamily="1" charset="-128"/>
              </a:rPr>
              <a:t> </a:t>
            </a:r>
            <a:endParaRPr lang="en-US" dirty="0">
              <a:solidFill>
                <a:schemeClr val="bg1"/>
              </a:solidFill>
              <a:ea typeface="ＭＳ Ｐゴシック" pitchFamily="1" charset="-128"/>
            </a:endParaRPr>
          </a:p>
        </p:txBody>
      </p:sp>
      <p:sp>
        <p:nvSpPr>
          <p:cNvPr id="128004" name="Slide Number Placeholder 3"/>
          <p:cNvSpPr>
            <a:spLocks noGrp="1"/>
          </p:cNvSpPr>
          <p:nvPr>
            <p:ph type="sldNum" sz="quarter" idx="5"/>
          </p:nvPr>
        </p:nvSpPr>
        <p:spPr bwMode="auto">
          <a:noFill/>
          <a:ln>
            <a:miter lim="800000"/>
            <a:headEnd/>
            <a:tailEnd/>
          </a:ln>
        </p:spPr>
        <p:txBody>
          <a:bodyPr/>
          <a:lstStyle/>
          <a:p>
            <a:fld id="{C1DE207A-CEE6-43F6-907D-95086DE30D62}" type="slidenum">
              <a:rPr lang="en-US"/>
              <a:pPr/>
              <a:t>48</a:t>
            </a:fld>
            <a:endParaRPr lang="en-US"/>
          </a:p>
        </p:txBody>
      </p:sp>
    </p:spTree>
    <p:extLst>
      <p:ext uri="{BB962C8B-B14F-4D97-AF65-F5344CB8AC3E}">
        <p14:creationId xmlns:p14="http://schemas.microsoft.com/office/powerpoint/2010/main" val="16699796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solidFill>
                  <a:schemeClr val="bg1"/>
                </a:solidFill>
                <a:ea typeface="ＭＳ Ｐゴシック" pitchFamily="1" charset="-128"/>
              </a:rPr>
              <a:t>First – we’d like to know how often meteroids are hitting Earth (especially BIG ones, such as the impact that destroyed the dinosaurs ~65 million years ago).</a:t>
            </a:r>
          </a:p>
          <a:p>
            <a:pPr eaLnBrk="1" hangingPunct="1">
              <a:spcBef>
                <a:spcPct val="0"/>
              </a:spcBef>
            </a:pPr>
            <a:endParaRPr lang="en-US">
              <a:solidFill>
                <a:schemeClr val="bg1"/>
              </a:solidFill>
              <a:ea typeface="ＭＳ Ｐゴシック" pitchFamily="1" charset="-128"/>
            </a:endParaRPr>
          </a:p>
          <a:p>
            <a:pPr eaLnBrk="1" hangingPunct="1">
              <a:spcBef>
                <a:spcPct val="0"/>
              </a:spcBef>
            </a:pPr>
            <a:r>
              <a:rPr lang="en-US">
                <a:solidFill>
                  <a:schemeClr val="bg1"/>
                </a:solidFill>
                <a:ea typeface="ＭＳ Ｐゴシック" pitchFamily="1" charset="-128"/>
              </a:rPr>
              <a:t>Image credit: </a:t>
            </a:r>
            <a:r>
              <a:rPr lang="en-US">
                <a:ea typeface="ＭＳ Ｐゴシック" pitchFamily="1" charset="-128"/>
              </a:rPr>
              <a:t>stockxpert</a:t>
            </a:r>
            <a:endParaRPr lang="en-US">
              <a:solidFill>
                <a:schemeClr val="bg1"/>
              </a:solidFill>
              <a:ea typeface="ＭＳ Ｐゴシック" pitchFamily="1" charset="-128"/>
            </a:endParaRPr>
          </a:p>
        </p:txBody>
      </p:sp>
      <p:sp>
        <p:nvSpPr>
          <p:cNvPr id="130052" name="Slide Number Placeholder 3"/>
          <p:cNvSpPr>
            <a:spLocks noGrp="1"/>
          </p:cNvSpPr>
          <p:nvPr>
            <p:ph type="sldNum" sz="quarter" idx="5"/>
          </p:nvPr>
        </p:nvSpPr>
        <p:spPr bwMode="auto">
          <a:noFill/>
          <a:ln>
            <a:miter lim="800000"/>
            <a:headEnd/>
            <a:tailEnd/>
          </a:ln>
        </p:spPr>
        <p:txBody>
          <a:bodyPr/>
          <a:lstStyle/>
          <a:p>
            <a:fld id="{D315AE03-BB92-44A6-A684-AFA18FDC04C9}" type="slidenum">
              <a:rPr lang="en-US"/>
              <a:pPr/>
              <a:t>49</a:t>
            </a:fld>
            <a:endParaRPr lang="en-US"/>
          </a:p>
        </p:txBody>
      </p:sp>
    </p:spTree>
    <p:extLst>
      <p:ext uri="{BB962C8B-B14F-4D97-AF65-F5344CB8AC3E}">
        <p14:creationId xmlns:p14="http://schemas.microsoft.com/office/powerpoint/2010/main" val="33440197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solidFill>
                  <a:schemeClr val="bg1"/>
                </a:solidFill>
                <a:ea typeface="ＭＳ Ｐゴシック" pitchFamily="1" charset="-128"/>
              </a:rPr>
              <a:t>Ask students</a:t>
            </a:r>
            <a:r>
              <a:rPr lang="en-US" baseline="0" dirty="0">
                <a:solidFill>
                  <a:schemeClr val="bg1"/>
                </a:solidFill>
                <a:ea typeface="ＭＳ Ｐゴシック" pitchFamily="1" charset="-128"/>
              </a:rPr>
              <a:t> how frequent they think rocks from space hit Earth?</a:t>
            </a:r>
            <a:endParaRPr lang="en-US" dirty="0">
              <a:solidFill>
                <a:schemeClr val="bg1"/>
              </a:solidFill>
              <a:ea typeface="ＭＳ Ｐゴシック" pitchFamily="1" charset="-128"/>
            </a:endParaRPr>
          </a:p>
        </p:txBody>
      </p:sp>
      <p:sp>
        <p:nvSpPr>
          <p:cNvPr id="132100" name="Slide Number Placeholder 3"/>
          <p:cNvSpPr>
            <a:spLocks noGrp="1"/>
          </p:cNvSpPr>
          <p:nvPr>
            <p:ph type="sldNum" sz="quarter" idx="5"/>
          </p:nvPr>
        </p:nvSpPr>
        <p:spPr bwMode="auto">
          <a:noFill/>
          <a:ln>
            <a:miter lim="800000"/>
            <a:headEnd/>
            <a:tailEnd/>
          </a:ln>
        </p:spPr>
        <p:txBody>
          <a:bodyPr/>
          <a:lstStyle/>
          <a:p>
            <a:fld id="{B735EE81-01A1-4E2B-8343-E7ACD446EB8C}" type="slidenum">
              <a:rPr lang="en-US"/>
              <a:pPr/>
              <a:t>50</a:t>
            </a:fld>
            <a:endParaRPr lang="en-US"/>
          </a:p>
        </p:txBody>
      </p:sp>
    </p:spTree>
    <p:extLst>
      <p:ext uri="{BB962C8B-B14F-4D97-AF65-F5344CB8AC3E}">
        <p14:creationId xmlns:p14="http://schemas.microsoft.com/office/powerpoint/2010/main" val="3040769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p:spPr>
      </p:sp>
      <p:sp>
        <p:nvSpPr>
          <p:cNvPr id="1341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1" charset="-128"/>
              </a:rPr>
              <a:t>Early Earth was ravaged by impact cratering events.  During this time, impact events generated vast subsurface hydrothermal systems that may have been crucibles for pre-biotic chemistry and possible habitats for the early evolution of life. </a:t>
            </a:r>
          </a:p>
          <a:p>
            <a:endParaRPr lang="en-US">
              <a:ea typeface="ＭＳ Ｐゴシック" pitchFamily="1" charset="-128"/>
            </a:endParaRPr>
          </a:p>
          <a:p>
            <a:r>
              <a:rPr lang="en-US">
                <a:ea typeface="ＭＳ Ｐゴシック" pitchFamily="1" charset="-128"/>
              </a:rPr>
              <a:t>Image Credit:  LPI (David A. Kring and Leanne Woolley).</a:t>
            </a:r>
          </a:p>
          <a:p>
            <a:endParaRPr lang="en-US">
              <a:ea typeface="ＭＳ Ｐゴシック" pitchFamily="1" charset="-128"/>
            </a:endParaRPr>
          </a:p>
          <a:p>
            <a:r>
              <a:rPr lang="en-US">
                <a:ea typeface="ＭＳ Ｐゴシック" pitchFamily="1" charset="-128"/>
              </a:rPr>
              <a:t>For further details see: http://www.lpi.usra.edu/nlsi/training/illustrations/</a:t>
            </a:r>
          </a:p>
        </p:txBody>
      </p:sp>
      <p:sp>
        <p:nvSpPr>
          <p:cNvPr id="134148" name="Slide Number Placeholder 3"/>
          <p:cNvSpPr>
            <a:spLocks noGrp="1"/>
          </p:cNvSpPr>
          <p:nvPr>
            <p:ph type="sldNum" sz="quarter" idx="5"/>
          </p:nvPr>
        </p:nvSpPr>
        <p:spPr bwMode="auto">
          <a:noFill/>
          <a:ln>
            <a:miter lim="800000"/>
            <a:headEnd/>
            <a:tailEnd/>
          </a:ln>
        </p:spPr>
        <p:txBody>
          <a:bodyPr/>
          <a:lstStyle/>
          <a:p>
            <a:fld id="{6ADF098E-F12E-4B9B-BA68-073AF787B98D}" type="slidenum">
              <a:rPr lang="en-US"/>
              <a:pPr/>
              <a:t>51</a:t>
            </a:fld>
            <a:endParaRPr lang="en-US"/>
          </a:p>
        </p:txBody>
      </p:sp>
    </p:spTree>
    <p:extLst>
      <p:ext uri="{BB962C8B-B14F-4D97-AF65-F5344CB8AC3E}">
        <p14:creationId xmlns:p14="http://schemas.microsoft.com/office/powerpoint/2010/main" val="38322568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solidFill>
                  <a:schemeClr val="bg1"/>
                </a:solidFill>
                <a:ea typeface="ＭＳ Ｐゴシック" pitchFamily="1" charset="-128"/>
              </a:rPr>
              <a:t>We can determine the relative age of planets by how many craters are on the surface. </a:t>
            </a:r>
          </a:p>
          <a:p>
            <a:pPr eaLnBrk="1" hangingPunct="1">
              <a:spcBef>
                <a:spcPct val="0"/>
              </a:spcBef>
            </a:pPr>
            <a:endParaRPr lang="en-US" dirty="0">
              <a:solidFill>
                <a:schemeClr val="bg1"/>
              </a:solidFill>
              <a:ea typeface="ＭＳ Ｐゴシック" pitchFamily="1" charset="-128"/>
            </a:endParaRPr>
          </a:p>
          <a:p>
            <a:pPr eaLnBrk="1" hangingPunct="1">
              <a:spcBef>
                <a:spcPct val="0"/>
              </a:spcBef>
            </a:pPr>
            <a:r>
              <a:rPr lang="da-DK" dirty="0" err="1">
                <a:ea typeface="ＭＳ Ｐゴシック" pitchFamily="1" charset="-128"/>
              </a:rPr>
              <a:t>Different</a:t>
            </a:r>
            <a:r>
              <a:rPr lang="da-DK" dirty="0">
                <a:ea typeface="ＭＳ Ｐゴシック" pitchFamily="1" charset="-128"/>
              </a:rPr>
              <a:t> </a:t>
            </a:r>
            <a:r>
              <a:rPr lang="da-DK" dirty="0" err="1">
                <a:ea typeface="ＭＳ Ｐゴシック" pitchFamily="1" charset="-128"/>
              </a:rPr>
              <a:t>colours</a:t>
            </a:r>
            <a:r>
              <a:rPr lang="da-DK" dirty="0">
                <a:ea typeface="ＭＳ Ｐゴシック" pitchFamily="1" charset="-128"/>
              </a:rPr>
              <a:t> of lunar </a:t>
            </a:r>
            <a:r>
              <a:rPr lang="da-DK" dirty="0" err="1">
                <a:ea typeface="ＭＳ Ｐゴシック" pitchFamily="1" charset="-128"/>
              </a:rPr>
              <a:t>surface</a:t>
            </a:r>
            <a:r>
              <a:rPr lang="da-DK" dirty="0">
                <a:ea typeface="ＭＳ Ｐゴシック" pitchFamily="1" charset="-128"/>
              </a:rPr>
              <a:t> </a:t>
            </a:r>
            <a:r>
              <a:rPr lang="da-DK" dirty="0" err="1">
                <a:ea typeface="ＭＳ Ｐゴシック" pitchFamily="1" charset="-128"/>
              </a:rPr>
              <a:t>relate</a:t>
            </a:r>
            <a:r>
              <a:rPr lang="da-DK" dirty="0">
                <a:ea typeface="ＭＳ Ｐゴシック" pitchFamily="1" charset="-128"/>
              </a:rPr>
              <a:t> to </a:t>
            </a:r>
            <a:r>
              <a:rPr lang="da-DK" dirty="0" err="1">
                <a:ea typeface="ＭＳ Ｐゴシック" pitchFamily="1" charset="-128"/>
              </a:rPr>
              <a:t>topography</a:t>
            </a:r>
            <a:r>
              <a:rPr lang="da-DK" dirty="0">
                <a:ea typeface="ＭＳ Ｐゴシック" pitchFamily="1" charset="-128"/>
              </a:rPr>
              <a:t> (elevation).</a:t>
            </a:r>
            <a:endParaRPr lang="en-US" dirty="0">
              <a:solidFill>
                <a:schemeClr val="bg1"/>
              </a:solidFill>
              <a:ea typeface="ＭＳ Ｐゴシック" pitchFamily="1" charset="-128"/>
            </a:endParaRPr>
          </a:p>
          <a:p>
            <a:pPr eaLnBrk="1" hangingPunct="1">
              <a:spcBef>
                <a:spcPct val="0"/>
              </a:spcBef>
            </a:pPr>
            <a:r>
              <a:rPr lang="en-US" dirty="0">
                <a:solidFill>
                  <a:schemeClr val="bg1"/>
                </a:solidFill>
                <a:ea typeface="ＭＳ Ｐゴシック" pitchFamily="1" charset="-128"/>
              </a:rPr>
              <a:t>Image credit: </a:t>
            </a:r>
            <a:r>
              <a:rPr lang="sv-SE" i="1" dirty="0">
                <a:ea typeface="ＭＳ Ｐゴシック" pitchFamily="1" charset="-128"/>
              </a:rPr>
              <a:t>LPI (Paul D. </a:t>
            </a:r>
            <a:r>
              <a:rPr lang="sv-SE" i="1" dirty="0" err="1">
                <a:ea typeface="ＭＳ Ｐゴシック" pitchFamily="1" charset="-128"/>
              </a:rPr>
              <a:t>Spudis</a:t>
            </a:r>
            <a:r>
              <a:rPr lang="sv-SE" i="1" dirty="0">
                <a:ea typeface="ＭＳ Ｐゴシック" pitchFamily="1" charset="-128"/>
              </a:rPr>
              <a:t> and David A. Kring)</a:t>
            </a:r>
            <a:endParaRPr lang="sv-SE" dirty="0">
              <a:ea typeface="ＭＳ Ｐゴシック" pitchFamily="1" charset="-128"/>
            </a:endParaRPr>
          </a:p>
          <a:p>
            <a:pPr eaLnBrk="1" hangingPunct="1">
              <a:spcBef>
                <a:spcPct val="0"/>
              </a:spcBef>
            </a:pPr>
            <a:r>
              <a:rPr lang="en-US" dirty="0">
                <a:solidFill>
                  <a:schemeClr val="bg1"/>
                </a:solidFill>
                <a:ea typeface="ＭＳ Ｐゴシック" pitchFamily="1" charset="-128"/>
              </a:rPr>
              <a:t>Source: http://</a:t>
            </a:r>
            <a:r>
              <a:rPr lang="en-US" dirty="0" err="1">
                <a:solidFill>
                  <a:schemeClr val="bg1"/>
                </a:solidFill>
                <a:ea typeface="ＭＳ Ｐゴシック" pitchFamily="1" charset="-128"/>
              </a:rPr>
              <a:t>www.lpi.usra.edu</a:t>
            </a:r>
            <a:r>
              <a:rPr lang="en-US" dirty="0">
                <a:solidFill>
                  <a:schemeClr val="bg1"/>
                </a:solidFill>
                <a:ea typeface="ＭＳ Ｐゴシック" pitchFamily="1" charset="-128"/>
              </a:rPr>
              <a:t>/</a:t>
            </a:r>
            <a:r>
              <a:rPr lang="en-US" dirty="0" err="1">
                <a:solidFill>
                  <a:schemeClr val="bg1"/>
                </a:solidFill>
                <a:ea typeface="ＭＳ Ｐゴシック" pitchFamily="1" charset="-128"/>
              </a:rPr>
              <a:t>nlsi</a:t>
            </a:r>
            <a:r>
              <a:rPr lang="en-US" dirty="0">
                <a:solidFill>
                  <a:schemeClr val="bg1"/>
                </a:solidFill>
                <a:ea typeface="ＭＳ Ｐゴシック" pitchFamily="1" charset="-128"/>
              </a:rPr>
              <a:t>/training/illustrations/</a:t>
            </a:r>
          </a:p>
        </p:txBody>
      </p:sp>
      <p:sp>
        <p:nvSpPr>
          <p:cNvPr id="136196" name="Slide Number Placeholder 3"/>
          <p:cNvSpPr>
            <a:spLocks noGrp="1"/>
          </p:cNvSpPr>
          <p:nvPr>
            <p:ph type="sldNum" sz="quarter" idx="5"/>
          </p:nvPr>
        </p:nvSpPr>
        <p:spPr bwMode="auto">
          <a:noFill/>
          <a:ln>
            <a:miter lim="800000"/>
            <a:headEnd/>
            <a:tailEnd/>
          </a:ln>
        </p:spPr>
        <p:txBody>
          <a:bodyPr/>
          <a:lstStyle/>
          <a:p>
            <a:fld id="{C1156F40-56C4-49EF-89B2-35104266DC6B}" type="slidenum">
              <a:rPr lang="en-US"/>
              <a:pPr/>
              <a:t>52</a:t>
            </a:fld>
            <a:endParaRPr lang="en-US"/>
          </a:p>
        </p:txBody>
      </p:sp>
    </p:spTree>
    <p:extLst>
      <p:ext uri="{BB962C8B-B14F-4D97-AF65-F5344CB8AC3E}">
        <p14:creationId xmlns:p14="http://schemas.microsoft.com/office/powerpoint/2010/main" val="13771242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solidFill>
                  <a:schemeClr val="bg1"/>
                </a:solidFill>
                <a:ea typeface="ＭＳ Ｐゴシック" pitchFamily="1" charset="-128"/>
              </a:rPr>
              <a:t>Craters allow geologists to see below the surface of a planet – help us determine the geology of a planet,</a:t>
            </a:r>
            <a:r>
              <a:rPr lang="en-US" baseline="0" dirty="0">
                <a:solidFill>
                  <a:schemeClr val="bg1"/>
                </a:solidFill>
                <a:ea typeface="ＭＳ Ｐゴシック" pitchFamily="1" charset="-128"/>
              </a:rPr>
              <a:t> and also help us exploit materials that are typically </a:t>
            </a:r>
            <a:r>
              <a:rPr lang="en-US" baseline="0" dirty="0" err="1">
                <a:solidFill>
                  <a:schemeClr val="bg1"/>
                </a:solidFill>
                <a:ea typeface="ＭＳ Ｐゴシック" pitchFamily="1" charset="-128"/>
              </a:rPr>
              <a:t>burried</a:t>
            </a:r>
            <a:r>
              <a:rPr lang="en-US" baseline="0" dirty="0">
                <a:solidFill>
                  <a:schemeClr val="bg1"/>
                </a:solidFill>
                <a:ea typeface="ＭＳ Ｐゴシック" pitchFamily="1" charset="-128"/>
              </a:rPr>
              <a:t> deep beneath Earth’s surface </a:t>
            </a:r>
            <a:endParaRPr lang="en-US" dirty="0">
              <a:solidFill>
                <a:schemeClr val="bg1"/>
              </a:solidFill>
              <a:ea typeface="ＭＳ Ｐゴシック" pitchFamily="1" charset="-128"/>
            </a:endParaRPr>
          </a:p>
          <a:p>
            <a:pPr eaLnBrk="1" hangingPunct="1">
              <a:spcBef>
                <a:spcPct val="0"/>
              </a:spcBef>
            </a:pPr>
            <a:endParaRPr lang="en-US" dirty="0">
              <a:solidFill>
                <a:schemeClr val="bg1"/>
              </a:solidFill>
              <a:ea typeface="ＭＳ Ｐゴシック" pitchFamily="1" charset="-128"/>
            </a:endParaRPr>
          </a:p>
          <a:p>
            <a:pPr eaLnBrk="1" hangingPunct="1">
              <a:spcBef>
                <a:spcPct val="0"/>
              </a:spcBef>
            </a:pPr>
            <a:r>
              <a:rPr lang="en-US" dirty="0">
                <a:solidFill>
                  <a:schemeClr val="bg1"/>
                </a:solidFill>
                <a:ea typeface="ＭＳ Ｐゴシック" pitchFamily="1" charset="-128"/>
              </a:rPr>
              <a:t>Image credit: Cross section of Orientale Basin, Moon. </a:t>
            </a:r>
            <a:r>
              <a:rPr lang="da-DK" i="1" dirty="0">
                <a:ea typeface="ＭＳ Ｐゴシック" pitchFamily="1" charset="-128"/>
              </a:rPr>
              <a:t>LPI (</a:t>
            </a:r>
            <a:r>
              <a:rPr lang="da-DK" i="1" dirty="0" err="1">
                <a:ea typeface="ＭＳ Ｐゴシック" pitchFamily="1" charset="-128"/>
              </a:rPr>
              <a:t>after</a:t>
            </a:r>
            <a:r>
              <a:rPr lang="da-DK" i="1" dirty="0">
                <a:ea typeface="ＭＳ Ｐゴシック" pitchFamily="1" charset="-128"/>
              </a:rPr>
              <a:t> Head et al. 1993). </a:t>
            </a:r>
            <a:r>
              <a:rPr lang="da-DK" dirty="0" err="1">
                <a:ea typeface="ＭＳ Ｐゴシック" pitchFamily="1" charset="-128"/>
              </a:rPr>
              <a:t>Different</a:t>
            </a:r>
            <a:r>
              <a:rPr lang="da-DK" dirty="0">
                <a:ea typeface="ＭＳ Ｐゴシック" pitchFamily="1" charset="-128"/>
              </a:rPr>
              <a:t> </a:t>
            </a:r>
            <a:r>
              <a:rPr lang="da-DK" dirty="0" err="1">
                <a:ea typeface="ＭＳ Ｐゴシック" pitchFamily="1" charset="-128"/>
              </a:rPr>
              <a:t>colours</a:t>
            </a:r>
            <a:r>
              <a:rPr lang="da-DK" dirty="0">
                <a:ea typeface="ＭＳ Ｐゴシック" pitchFamily="1" charset="-128"/>
              </a:rPr>
              <a:t> of lunar </a:t>
            </a:r>
            <a:r>
              <a:rPr lang="da-DK" dirty="0" err="1">
                <a:ea typeface="ＭＳ Ｐゴシック" pitchFamily="1" charset="-128"/>
              </a:rPr>
              <a:t>surface</a:t>
            </a:r>
            <a:r>
              <a:rPr lang="da-DK" dirty="0">
                <a:ea typeface="ＭＳ Ｐゴシック" pitchFamily="1" charset="-128"/>
              </a:rPr>
              <a:t> </a:t>
            </a:r>
            <a:r>
              <a:rPr lang="da-DK" dirty="0" err="1">
                <a:ea typeface="ＭＳ Ｐゴシック" pitchFamily="1" charset="-128"/>
              </a:rPr>
              <a:t>relate</a:t>
            </a:r>
            <a:r>
              <a:rPr lang="da-DK" dirty="0">
                <a:ea typeface="ＭＳ Ｐゴシック" pitchFamily="1" charset="-128"/>
              </a:rPr>
              <a:t> to </a:t>
            </a:r>
            <a:r>
              <a:rPr lang="da-DK" dirty="0" err="1">
                <a:ea typeface="ＭＳ Ｐゴシック" pitchFamily="1" charset="-128"/>
              </a:rPr>
              <a:t>topography</a:t>
            </a:r>
            <a:r>
              <a:rPr lang="da-DK" dirty="0">
                <a:ea typeface="ＭＳ Ｐゴシック" pitchFamily="1" charset="-128"/>
              </a:rPr>
              <a:t> (elevation).</a:t>
            </a:r>
          </a:p>
          <a:p>
            <a:pPr eaLnBrk="1" hangingPunct="1">
              <a:spcBef>
                <a:spcPct val="0"/>
              </a:spcBef>
            </a:pPr>
            <a:r>
              <a:rPr lang="en-US" dirty="0">
                <a:solidFill>
                  <a:schemeClr val="bg1"/>
                </a:solidFill>
                <a:ea typeface="ＭＳ Ｐゴシック" pitchFamily="1" charset="-128"/>
              </a:rPr>
              <a:t>Source: http://</a:t>
            </a:r>
            <a:r>
              <a:rPr lang="en-US" dirty="0" err="1">
                <a:solidFill>
                  <a:schemeClr val="bg1"/>
                </a:solidFill>
                <a:ea typeface="ＭＳ Ｐゴシック" pitchFamily="1" charset="-128"/>
              </a:rPr>
              <a:t>www.lpi.usra.edu</a:t>
            </a:r>
            <a:r>
              <a:rPr lang="en-US" dirty="0">
                <a:solidFill>
                  <a:schemeClr val="bg1"/>
                </a:solidFill>
                <a:ea typeface="ＭＳ Ｐゴシック" pitchFamily="1" charset="-128"/>
              </a:rPr>
              <a:t>/</a:t>
            </a:r>
            <a:r>
              <a:rPr lang="en-US" dirty="0" err="1">
                <a:solidFill>
                  <a:schemeClr val="bg1"/>
                </a:solidFill>
                <a:ea typeface="ＭＳ Ｐゴシック" pitchFamily="1" charset="-128"/>
              </a:rPr>
              <a:t>nlsi</a:t>
            </a:r>
            <a:r>
              <a:rPr lang="en-US" dirty="0">
                <a:solidFill>
                  <a:schemeClr val="bg1"/>
                </a:solidFill>
                <a:ea typeface="ＭＳ Ｐゴシック" pitchFamily="1" charset="-128"/>
              </a:rPr>
              <a:t>/training/illustrations/</a:t>
            </a:r>
          </a:p>
        </p:txBody>
      </p:sp>
      <p:sp>
        <p:nvSpPr>
          <p:cNvPr id="138244" name="Slide Number Placeholder 3"/>
          <p:cNvSpPr>
            <a:spLocks noGrp="1"/>
          </p:cNvSpPr>
          <p:nvPr>
            <p:ph type="sldNum" sz="quarter" idx="5"/>
          </p:nvPr>
        </p:nvSpPr>
        <p:spPr bwMode="auto">
          <a:noFill/>
          <a:ln>
            <a:miter lim="800000"/>
            <a:headEnd/>
            <a:tailEnd/>
          </a:ln>
        </p:spPr>
        <p:txBody>
          <a:bodyPr/>
          <a:lstStyle/>
          <a:p>
            <a:fld id="{F48D04C0-8775-48B6-AE67-A559E78FEE53}" type="slidenum">
              <a:rPr lang="en-US"/>
              <a:pPr/>
              <a:t>53</a:t>
            </a:fld>
            <a:endParaRPr lang="en-US"/>
          </a:p>
        </p:txBody>
      </p:sp>
    </p:spTree>
    <p:extLst>
      <p:ext uri="{BB962C8B-B14F-4D97-AF65-F5344CB8AC3E}">
        <p14:creationId xmlns:p14="http://schemas.microsoft.com/office/powerpoint/2010/main" val="2194305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06A650-3C33-4E9B-8FF8-755F52A4FB5A}" type="datetimeFigureOut">
              <a:rPr lang="en-US" smtClean="0"/>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3790476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06A650-3C33-4E9B-8FF8-755F52A4FB5A}" type="datetimeFigureOut">
              <a:rPr lang="en-US" smtClean="0"/>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3648001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06A650-3C33-4E9B-8FF8-755F52A4FB5A}" type="datetimeFigureOut">
              <a:rPr lang="en-US" smtClean="0"/>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1582945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06A650-3C33-4E9B-8FF8-755F52A4FB5A}" type="datetimeFigureOut">
              <a:rPr lang="en-US" smtClean="0"/>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3349626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06A650-3C33-4E9B-8FF8-755F52A4FB5A}" type="datetimeFigureOut">
              <a:rPr lang="en-US" smtClean="0"/>
              <a:t>10/31/2016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4022057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06A650-3C33-4E9B-8FF8-755F52A4FB5A}" type="datetimeFigureOut">
              <a:rPr lang="en-US" smtClean="0"/>
              <a:t>10/31/2016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3863175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06A650-3C33-4E9B-8FF8-755F52A4FB5A}" type="datetimeFigureOut">
              <a:rPr lang="en-US" smtClean="0"/>
              <a:t>10/31/2016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3621307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06A650-3C33-4E9B-8FF8-755F52A4FB5A}" type="datetimeFigureOut">
              <a:rPr lang="en-US" smtClean="0"/>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4062677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06A650-3C33-4E9B-8FF8-755F52A4FB5A}" type="datetimeFigureOut">
              <a:rPr lang="en-US" smtClean="0"/>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14732594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06A650-3C33-4E9B-8FF8-755F52A4FB5A}" type="datetimeFigureOut">
              <a:rPr lang="en-US" smtClean="0"/>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254943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06A650-3C33-4E9B-8FF8-755F52A4FB5A}" type="datetimeFigureOut">
              <a:rPr lang="en-US" smtClean="0"/>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A15C2-5047-4FFC-9DF5-54F2D7881405}" type="slidenum">
              <a:rPr lang="en-US" smtClean="0"/>
              <a:t>‹#›</a:t>
            </a:fld>
            <a:endParaRPr lang="en-US"/>
          </a:p>
        </p:txBody>
      </p:sp>
    </p:spTree>
    <p:extLst>
      <p:ext uri="{BB962C8B-B14F-4D97-AF65-F5344CB8AC3E}">
        <p14:creationId xmlns:p14="http://schemas.microsoft.com/office/powerpoint/2010/main" val="2898990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06A650-3C33-4E9B-8FF8-755F52A4FB5A}" type="datetimeFigureOut">
              <a:rPr lang="en-US" smtClean="0"/>
              <a:t>10/31/2016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3A15C2-5047-4FFC-9DF5-54F2D7881405}" type="slidenum">
              <a:rPr lang="en-US" smtClean="0"/>
              <a:t>‹#›</a:t>
            </a:fld>
            <a:endParaRPr lang="en-US"/>
          </a:p>
        </p:txBody>
      </p:sp>
    </p:spTree>
    <p:extLst>
      <p:ext uri="{BB962C8B-B14F-4D97-AF65-F5344CB8AC3E}">
        <p14:creationId xmlns:p14="http://schemas.microsoft.com/office/powerpoint/2010/main" val="1480384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smarterscience.youthscience.ca/"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hyperlink" Target="http://www.pta.edu.pl/orion/apodmain/apod/image/0511/itokawa05_hayabusa_big.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upload.wikimedia.org/wikipedia/commons/d/de/Victoria_crater_from_HiRise.jp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hyperlink" Target="http://upload.wikimedia.org/wikipedia/commons/d/de/Victoria_crater_from_HiRise.jpg"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9.jpeg"/><Relationship Id="rId4" Type="http://schemas.openxmlformats.org/officeDocument/2006/relationships/hyperlink" Target="http://www.pta.edu.pl/orion/apodmain/apod/image/0511/itokawa05_hayabusa_big.jp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42.png"/><Relationship Id="rId4"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534" y="764704"/>
            <a:ext cx="7236296" cy="3085293"/>
          </a:xfrm>
          <a:prstGeom prst="rect">
            <a:avLst/>
          </a:prstGeom>
          <a:effectLst>
            <a:softEdge rad="317500"/>
          </a:effectLst>
        </p:spPr>
      </p:pic>
      <p:sp>
        <p:nvSpPr>
          <p:cNvPr id="2" name="Title 1"/>
          <p:cNvSpPr>
            <a:spLocks noGrp="1"/>
          </p:cNvSpPr>
          <p:nvPr>
            <p:ph type="ctrTitle"/>
          </p:nvPr>
        </p:nvSpPr>
        <p:spPr>
          <a:xfrm>
            <a:off x="685800" y="3645024"/>
            <a:ext cx="7772400" cy="1105077"/>
          </a:xfrm>
        </p:spPr>
        <p:txBody>
          <a:bodyPr/>
          <a:lstStyle/>
          <a:p>
            <a:r>
              <a:rPr lang="en-CA" dirty="0">
                <a:solidFill>
                  <a:schemeClr val="bg1"/>
                </a:solidFill>
              </a:rPr>
              <a:t>Impact Cratering</a:t>
            </a:r>
            <a:endParaRPr lang="en-US" dirty="0">
              <a:solidFill>
                <a:schemeClr val="bg1"/>
              </a:solidFill>
            </a:endParaRPr>
          </a:p>
        </p:txBody>
      </p:sp>
      <p:sp>
        <p:nvSpPr>
          <p:cNvPr id="3" name="Subtitle 2"/>
          <p:cNvSpPr>
            <a:spLocks noGrp="1"/>
          </p:cNvSpPr>
          <p:nvPr>
            <p:ph type="subTitle" idx="1"/>
          </p:nvPr>
        </p:nvSpPr>
        <p:spPr>
          <a:xfrm>
            <a:off x="1183682" y="4725144"/>
            <a:ext cx="6858000" cy="575642"/>
          </a:xfrm>
        </p:spPr>
        <p:txBody>
          <a:bodyPr/>
          <a:lstStyle/>
          <a:p>
            <a:r>
              <a:rPr lang="en-CA" dirty="0">
                <a:solidFill>
                  <a:schemeClr val="bg1"/>
                </a:solidFill>
              </a:rPr>
              <a:t>Updated by: Jennifer Newman</a:t>
            </a:r>
            <a:endParaRPr lang="en-US" dirty="0">
              <a:solidFill>
                <a:schemeClr val="bg1"/>
              </a:solidFill>
            </a:endParaRPr>
          </a:p>
        </p:txBody>
      </p:sp>
      <p:grpSp>
        <p:nvGrpSpPr>
          <p:cNvPr id="4" name="Group 3"/>
          <p:cNvGrpSpPr/>
          <p:nvPr/>
        </p:nvGrpSpPr>
        <p:grpSpPr>
          <a:xfrm>
            <a:off x="5692655" y="5386555"/>
            <a:ext cx="3333251" cy="369332"/>
            <a:chOff x="1599360" y="5206303"/>
            <a:chExt cx="3333251" cy="369332"/>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9360" y="5252858"/>
              <a:ext cx="276225" cy="276225"/>
            </a:xfrm>
            <a:prstGeom prst="rect">
              <a:avLst/>
            </a:prstGeom>
          </p:spPr>
        </p:pic>
        <p:sp>
          <p:nvSpPr>
            <p:cNvPr id="6" name="TextBox 5"/>
            <p:cNvSpPr txBox="1"/>
            <p:nvPr/>
          </p:nvSpPr>
          <p:spPr>
            <a:xfrm>
              <a:off x="1959425" y="5206303"/>
              <a:ext cx="297318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rPr>
                <a:t>Facebook.com/</a:t>
              </a:r>
              <a:r>
                <a:rPr kumimoji="0" lang="en-CA" sz="1800" b="0" i="0" u="none" strike="noStrike" kern="0" cap="none" spc="0" normalizeH="0" baseline="0" noProof="0" dirty="0" err="1">
                  <a:ln>
                    <a:noFill/>
                  </a:ln>
                  <a:solidFill>
                    <a:schemeClr val="bg1"/>
                  </a:solidFill>
                  <a:effectLst/>
                  <a:uLnTx/>
                  <a:uFillTx/>
                </a:rPr>
                <a:t>westernuCPSX</a:t>
              </a:r>
              <a:endParaRPr kumimoji="0" lang="en-US" sz="1800" b="0" i="0" u="none" strike="noStrike" kern="0" cap="none" spc="0" normalizeH="0" baseline="0" noProof="0" dirty="0">
                <a:ln>
                  <a:noFill/>
                </a:ln>
                <a:solidFill>
                  <a:schemeClr val="bg1"/>
                </a:solidFill>
                <a:effectLst/>
                <a:uLnTx/>
                <a:uFillTx/>
              </a:endParaRPr>
            </a:p>
          </p:txBody>
        </p:sp>
      </p:grpSp>
      <p:grpSp>
        <p:nvGrpSpPr>
          <p:cNvPr id="7" name="Group 6"/>
          <p:cNvGrpSpPr/>
          <p:nvPr/>
        </p:nvGrpSpPr>
        <p:grpSpPr>
          <a:xfrm>
            <a:off x="302063" y="5337179"/>
            <a:ext cx="2205484" cy="468085"/>
            <a:chOff x="5510147" y="5181943"/>
            <a:chExt cx="2205484" cy="468085"/>
          </a:xfrm>
        </p:grpSpPr>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0147" y="5181943"/>
              <a:ext cx="468085" cy="468085"/>
            </a:xfrm>
            <a:prstGeom prst="rect">
              <a:avLst/>
            </a:prstGeom>
          </p:spPr>
        </p:pic>
        <p:sp>
          <p:nvSpPr>
            <p:cNvPr id="9" name="TextBox 8"/>
            <p:cNvSpPr txBox="1"/>
            <p:nvPr/>
          </p:nvSpPr>
          <p:spPr>
            <a:xfrm>
              <a:off x="5978232" y="5231319"/>
              <a:ext cx="173739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rPr>
                <a:t>@</a:t>
              </a:r>
              <a:r>
                <a:rPr kumimoji="0" lang="en-CA" sz="1800" b="0" i="0" u="none" strike="noStrike" kern="0" cap="none" spc="0" normalizeH="0" baseline="0" noProof="0" dirty="0" err="1">
                  <a:ln>
                    <a:noFill/>
                  </a:ln>
                  <a:solidFill>
                    <a:schemeClr val="bg1"/>
                  </a:solidFill>
                  <a:effectLst/>
                  <a:uLnTx/>
                  <a:uFillTx/>
                </a:rPr>
                <a:t>westernuCPSX</a:t>
              </a:r>
              <a:endParaRPr kumimoji="0" lang="en-US" sz="1800" b="0" i="0" u="none" strike="noStrike" kern="0" cap="none" spc="0" normalizeH="0" baseline="0" noProof="0" dirty="0">
                <a:ln>
                  <a:noFill/>
                </a:ln>
                <a:solidFill>
                  <a:schemeClr val="bg1"/>
                </a:solidFill>
                <a:effectLst/>
                <a:uLnTx/>
                <a:uFillTx/>
              </a:endParaRPr>
            </a:p>
          </p:txBody>
        </p:sp>
      </p:grpSp>
      <p:sp>
        <p:nvSpPr>
          <p:cNvPr id="10" name="TextBox 9"/>
          <p:cNvSpPr txBox="1"/>
          <p:nvPr/>
        </p:nvSpPr>
        <p:spPr>
          <a:xfrm>
            <a:off x="2975632" y="5386555"/>
            <a:ext cx="224747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rPr>
              <a:t>cpsx.uwo.ca/outreach</a:t>
            </a:r>
            <a:endParaRPr kumimoji="0" lang="en-US" sz="1800" b="0" i="0" u="none" strike="noStrike" kern="0" cap="none" spc="0" normalizeH="0" baseline="0" noProof="0" dirty="0">
              <a:ln>
                <a:noFill/>
              </a:ln>
              <a:solidFill>
                <a:schemeClr val="bg1"/>
              </a:solidFill>
              <a:effectLst/>
              <a:uLnTx/>
              <a:uFillTx/>
            </a:endParaRPr>
          </a:p>
        </p:txBody>
      </p:sp>
      <p:pic>
        <p:nvPicPr>
          <p:cNvPr id="11" name="Picture 9" descr="Home">
            <a:hlinkClick r:id="rId6" tooltip="Home"/>
          </p:cNvPr>
          <p:cNvPicPr>
            <a:picLocks noChangeAspect="1" noChangeArrowheads="1"/>
          </p:cNvPicPr>
          <p:nvPr/>
        </p:nvPicPr>
        <p:blipFill>
          <a:blip r:embed="rId7" cstate="print"/>
          <a:srcRect/>
          <a:stretch>
            <a:fillRect/>
          </a:stretch>
        </p:blipFill>
        <p:spPr bwMode="auto">
          <a:xfrm>
            <a:off x="251520" y="116632"/>
            <a:ext cx="2422757" cy="820139"/>
          </a:xfrm>
          <a:prstGeom prst="rect">
            <a:avLst/>
          </a:prstGeom>
          <a:noFill/>
          <a:ln w="9525">
            <a:noFill/>
            <a:miter lim="800000"/>
            <a:headEnd/>
            <a:tailEnd/>
          </a:ln>
        </p:spPr>
      </p:pic>
    </p:spTree>
    <p:extLst>
      <p:ext uri="{BB962C8B-B14F-4D97-AF65-F5344CB8AC3E}">
        <p14:creationId xmlns:p14="http://schemas.microsoft.com/office/powerpoint/2010/main" val="860976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T Asteroid Impac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9552" y="134634"/>
            <a:ext cx="8064896" cy="6048672"/>
          </a:xfrm>
          <a:prstGeom prst="rect">
            <a:avLst/>
          </a:prstGeom>
        </p:spPr>
      </p:pic>
    </p:spTree>
    <p:extLst>
      <p:ext uri="{BB962C8B-B14F-4D97-AF65-F5344CB8AC3E}">
        <p14:creationId xmlns:p14="http://schemas.microsoft.com/office/powerpoint/2010/main" val="39378140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My Documents\Terrestrial Impact Craters\impact1.jpg"/>
          <p:cNvPicPr>
            <a:picLocks noChangeAspect="1" noChangeArrowheads="1"/>
          </p:cNvPicPr>
          <p:nvPr/>
        </p:nvPicPr>
        <p:blipFill rotWithShape="1">
          <a:blip r:embed="rId3" cstate="print"/>
          <a:srcRect l="6563" t="15639" b="17030"/>
          <a:stretch/>
        </p:blipFill>
        <p:spPr bwMode="auto">
          <a:xfrm>
            <a:off x="0" y="1124744"/>
            <a:ext cx="9144000" cy="4842538"/>
          </a:xfrm>
          <a:prstGeom prst="rect">
            <a:avLst/>
          </a:prstGeom>
          <a:noFill/>
          <a:ln w="9525">
            <a:noFill/>
            <a:miter lim="800000"/>
            <a:headEnd/>
            <a:tailEnd/>
          </a:ln>
        </p:spPr>
      </p:pic>
      <p:sp>
        <p:nvSpPr>
          <p:cNvPr id="23557" name="TextBox 3"/>
          <p:cNvSpPr txBox="1">
            <a:spLocks noChangeArrowheads="1"/>
          </p:cNvSpPr>
          <p:nvPr/>
        </p:nvSpPr>
        <p:spPr bwMode="auto">
          <a:xfrm>
            <a:off x="1295400" y="188640"/>
            <a:ext cx="6553200" cy="769938"/>
          </a:xfrm>
          <a:prstGeom prst="rect">
            <a:avLst/>
          </a:prstGeom>
          <a:noFill/>
          <a:ln w="9525">
            <a:noFill/>
            <a:miter lim="800000"/>
            <a:headEnd/>
            <a:tailEnd/>
          </a:ln>
        </p:spPr>
        <p:txBody>
          <a:bodyPr>
            <a:spAutoFit/>
          </a:bodyPr>
          <a:lstStyle/>
          <a:p>
            <a:pPr algn="ctr"/>
            <a:r>
              <a:rPr lang="en-US" sz="4400" dirty="0">
                <a:latin typeface="Calibri" pitchFamily="1" charset="0"/>
              </a:rPr>
              <a:t>What forms craters?</a:t>
            </a:r>
          </a:p>
        </p:txBody>
      </p:sp>
      <p:sp>
        <p:nvSpPr>
          <p:cNvPr id="2" name="TextBox 1"/>
          <p:cNvSpPr txBox="1"/>
          <p:nvPr/>
        </p:nvSpPr>
        <p:spPr>
          <a:xfrm>
            <a:off x="6660232" y="5651956"/>
            <a:ext cx="2448272" cy="369332"/>
          </a:xfrm>
          <a:prstGeom prst="rect">
            <a:avLst/>
          </a:prstGeom>
          <a:noFill/>
        </p:spPr>
        <p:txBody>
          <a:bodyPr wrap="square" rtlCol="0">
            <a:spAutoFit/>
          </a:bodyPr>
          <a:lstStyle/>
          <a:p>
            <a:pPr algn="r"/>
            <a:r>
              <a:rPr lang="en-US" dirty="0"/>
              <a:t>Artwork: D. Davis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4" descr="http://apod.nasa.gov/apod/image/0210/gaspra_galileo_big.gif"/>
          <p:cNvPicPr>
            <a:picLocks noChangeAspect="1" noChangeArrowheads="1"/>
          </p:cNvPicPr>
          <p:nvPr/>
        </p:nvPicPr>
        <p:blipFill rotWithShape="1">
          <a:blip r:embed="rId3" cstate="print"/>
          <a:srcRect l="8554" t="12253" r="8938" b="12447"/>
          <a:stretch/>
        </p:blipFill>
        <p:spPr bwMode="auto">
          <a:xfrm rot="1118649">
            <a:off x="2452142" y="349690"/>
            <a:ext cx="1571765" cy="1434476"/>
          </a:xfrm>
          <a:prstGeom prst="rect">
            <a:avLst/>
          </a:prstGeom>
          <a:noFill/>
          <a:ln w="9525">
            <a:noFill/>
            <a:miter lim="800000"/>
            <a:headEnd/>
            <a:tailEnd/>
          </a:ln>
        </p:spPr>
      </p:pic>
      <p:pic>
        <p:nvPicPr>
          <p:cNvPr id="25604" name="Picture 2" descr="Zobacz opis. Po kliknięciu na obrazek załaduje się wersja&#10; o największej dostępnej rozdzielczości.">
            <a:hlinkClick r:id="rId4"/>
          </p:cNvPr>
          <p:cNvPicPr>
            <a:picLocks noChangeAspect="1" noChangeArrowheads="1"/>
          </p:cNvPicPr>
          <p:nvPr/>
        </p:nvPicPr>
        <p:blipFill>
          <a:blip r:embed="rId5" cstate="print"/>
          <a:srcRect/>
          <a:stretch>
            <a:fillRect/>
          </a:stretch>
        </p:blipFill>
        <p:spPr bwMode="auto">
          <a:xfrm>
            <a:off x="1260376" y="3607786"/>
            <a:ext cx="3121992" cy="2341494"/>
          </a:xfrm>
          <a:prstGeom prst="rect">
            <a:avLst/>
          </a:prstGeom>
          <a:noFill/>
          <a:ln w="9525">
            <a:noFill/>
            <a:miter lim="800000"/>
            <a:headEnd/>
            <a:tailEnd/>
          </a:ln>
        </p:spPr>
      </p:pic>
      <p:pic>
        <p:nvPicPr>
          <p:cNvPr id="25605" name="Picture 3" descr="C:\My Documents\Terrestrial Impact Craters\Earthbig.jpg"/>
          <p:cNvPicPr>
            <a:picLocks noChangeAspect="1" noChangeArrowheads="1"/>
          </p:cNvPicPr>
          <p:nvPr/>
        </p:nvPicPr>
        <p:blipFill>
          <a:blip r:embed="rId6" cstate="print"/>
          <a:srcRect r="49924"/>
          <a:stretch>
            <a:fillRect/>
          </a:stretch>
        </p:blipFill>
        <p:spPr bwMode="auto">
          <a:xfrm>
            <a:off x="6096000" y="0"/>
            <a:ext cx="3006315" cy="5949280"/>
          </a:xfrm>
          <a:prstGeom prst="rect">
            <a:avLst/>
          </a:prstGeom>
          <a:noFill/>
          <a:ln w="9525">
            <a:noFill/>
            <a:miter lim="800000"/>
            <a:headEnd/>
            <a:tailEnd/>
          </a:ln>
        </p:spPr>
      </p:pic>
      <p:cxnSp>
        <p:nvCxnSpPr>
          <p:cNvPr id="7" name="Shape 6"/>
          <p:cNvCxnSpPr/>
          <p:nvPr/>
        </p:nvCxnSpPr>
        <p:spPr>
          <a:xfrm rot="5400000" flipH="1" flipV="1">
            <a:off x="3887068" y="1338678"/>
            <a:ext cx="762000" cy="3632200"/>
          </a:xfrm>
          <a:prstGeom prst="curvedConnector2">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hape 9"/>
          <p:cNvCxnSpPr/>
          <p:nvPr/>
        </p:nvCxnSpPr>
        <p:spPr>
          <a:xfrm>
            <a:off x="3950568" y="1268760"/>
            <a:ext cx="2133600" cy="838200"/>
          </a:xfrm>
          <a:prstGeom prst="curved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608" name="TextBox 3"/>
          <p:cNvSpPr txBox="1">
            <a:spLocks noChangeArrowheads="1"/>
          </p:cNvSpPr>
          <p:nvPr/>
        </p:nvSpPr>
        <p:spPr bwMode="auto">
          <a:xfrm>
            <a:off x="216768" y="1772816"/>
            <a:ext cx="5075312" cy="1323439"/>
          </a:xfrm>
          <a:prstGeom prst="rect">
            <a:avLst/>
          </a:prstGeom>
          <a:noFill/>
          <a:ln w="9525">
            <a:noFill/>
            <a:miter lim="800000"/>
            <a:headEnd/>
            <a:tailEnd/>
          </a:ln>
        </p:spPr>
        <p:txBody>
          <a:bodyPr wrap="square">
            <a:spAutoFit/>
          </a:bodyPr>
          <a:lstStyle/>
          <a:p>
            <a:r>
              <a:rPr lang="en-US" sz="4000" dirty="0">
                <a:latin typeface="Calibri" pitchFamily="1" charset="0"/>
              </a:rPr>
              <a:t>Most common object:</a:t>
            </a:r>
          </a:p>
          <a:p>
            <a:r>
              <a:rPr lang="en-US" sz="4000" dirty="0">
                <a:latin typeface="Calibri" pitchFamily="1" charset="0"/>
              </a:rPr>
              <a:t>Asteroids!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6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2" descr="http://solarsystem.nasa.gov/multimedia/gallery/Asteroid_Belt.jpg"/>
          <p:cNvPicPr>
            <a:picLocks noChangeAspect="1" noChangeArrowheads="1"/>
          </p:cNvPicPr>
          <p:nvPr/>
        </p:nvPicPr>
        <p:blipFill>
          <a:blip r:embed="rId3" cstate="print"/>
          <a:srcRect/>
          <a:stretch>
            <a:fillRect/>
          </a:stretch>
        </p:blipFill>
        <p:spPr bwMode="auto">
          <a:xfrm>
            <a:off x="1943708" y="116632"/>
            <a:ext cx="5256585" cy="5847916"/>
          </a:xfrm>
          <a:prstGeom prst="rect">
            <a:avLst/>
          </a:prstGeom>
          <a:noFill/>
          <a:ln w="9525">
            <a:noFill/>
            <a:miter lim="800000"/>
            <a:headEnd/>
            <a:tailEnd/>
          </a:ln>
        </p:spPr>
      </p:pic>
      <p:sp>
        <p:nvSpPr>
          <p:cNvPr id="27" name="Arc 26"/>
          <p:cNvSpPr/>
          <p:nvPr/>
        </p:nvSpPr>
        <p:spPr>
          <a:xfrm rot="8654970" flipH="1">
            <a:off x="3084099" y="2054132"/>
            <a:ext cx="2356976" cy="2216447"/>
          </a:xfrm>
          <a:prstGeom prst="arc">
            <a:avLst>
              <a:gd name="adj1" fmla="val 16200000"/>
              <a:gd name="adj2" fmla="val 2264634"/>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8" name="Arc 27"/>
          <p:cNvSpPr/>
          <p:nvPr/>
        </p:nvSpPr>
        <p:spPr>
          <a:xfrm rot="17645082" flipH="1">
            <a:off x="3321162" y="1492694"/>
            <a:ext cx="1924261" cy="1864432"/>
          </a:xfrm>
          <a:prstGeom prst="arc">
            <a:avLst>
              <a:gd name="adj1" fmla="val 16200000"/>
              <a:gd name="adj2" fmla="val 4111745"/>
            </a:avLst>
          </a:prstGeom>
          <a:ln w="25400">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9" name="Oval 28"/>
          <p:cNvSpPr/>
          <p:nvPr/>
        </p:nvSpPr>
        <p:spPr>
          <a:xfrm>
            <a:off x="4882276" y="2892409"/>
            <a:ext cx="534285" cy="33392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3"/>
          <p:cNvSpPr txBox="1">
            <a:spLocks noChangeArrowheads="1"/>
          </p:cNvSpPr>
          <p:nvPr/>
        </p:nvSpPr>
        <p:spPr bwMode="auto">
          <a:xfrm>
            <a:off x="279648" y="99525"/>
            <a:ext cx="4724400" cy="769441"/>
          </a:xfrm>
          <a:prstGeom prst="rect">
            <a:avLst/>
          </a:prstGeom>
          <a:noFill/>
          <a:ln w="9525">
            <a:noFill/>
            <a:miter lim="800000"/>
            <a:headEnd/>
            <a:tailEnd/>
          </a:ln>
        </p:spPr>
        <p:txBody>
          <a:bodyPr>
            <a:spAutoFit/>
          </a:bodyPr>
          <a:lstStyle/>
          <a:p>
            <a:r>
              <a:rPr lang="en-US" sz="4400" dirty="0">
                <a:latin typeface="Calibri" pitchFamily="1" charset="0"/>
              </a:rPr>
              <a:t>Asteroids</a:t>
            </a:r>
            <a:r>
              <a:rPr lang="en-US" sz="4000" dirty="0">
                <a:latin typeface="Calibri"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p:cNvPicPr>
            <a:picLocks noChangeAspect="1" noChangeArrowheads="1"/>
          </p:cNvPicPr>
          <p:nvPr/>
        </p:nvPicPr>
        <p:blipFill>
          <a:blip r:embed="rId3" cstate="print"/>
          <a:srcRect/>
          <a:stretch>
            <a:fillRect/>
          </a:stretch>
        </p:blipFill>
        <p:spPr bwMode="auto">
          <a:xfrm rot="3693544">
            <a:off x="-101229" y="-425451"/>
            <a:ext cx="3113088" cy="2362200"/>
          </a:xfrm>
          <a:prstGeom prst="rect">
            <a:avLst/>
          </a:prstGeom>
          <a:noFill/>
          <a:ln w="9525">
            <a:noFill/>
            <a:miter lim="800000"/>
            <a:headEnd/>
            <a:tailEnd/>
          </a:ln>
        </p:spPr>
      </p:pic>
      <p:sp>
        <p:nvSpPr>
          <p:cNvPr id="9" name="Oval 8"/>
          <p:cNvSpPr/>
          <p:nvPr/>
        </p:nvSpPr>
        <p:spPr>
          <a:xfrm>
            <a:off x="6629400" y="4836087"/>
            <a:ext cx="533400" cy="5334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a:xfrm>
            <a:off x="6019800" y="4226487"/>
            <a:ext cx="1752600" cy="175260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rot="1559902">
            <a:off x="-2727325" y="1696012"/>
            <a:ext cx="10591800" cy="2514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Oval 14"/>
          <p:cNvSpPr/>
          <p:nvPr/>
        </p:nvSpPr>
        <p:spPr>
          <a:xfrm>
            <a:off x="2438400" y="1484784"/>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704" name="TextBox 3"/>
          <p:cNvSpPr txBox="1">
            <a:spLocks noChangeArrowheads="1"/>
          </p:cNvSpPr>
          <p:nvPr/>
        </p:nvSpPr>
        <p:spPr bwMode="auto">
          <a:xfrm>
            <a:off x="4067944" y="211287"/>
            <a:ext cx="4724400" cy="769441"/>
          </a:xfrm>
          <a:prstGeom prst="rect">
            <a:avLst/>
          </a:prstGeom>
          <a:noFill/>
          <a:ln w="9525">
            <a:noFill/>
            <a:miter lim="800000"/>
            <a:headEnd/>
            <a:tailEnd/>
          </a:ln>
        </p:spPr>
        <p:txBody>
          <a:bodyPr>
            <a:spAutoFit/>
          </a:bodyPr>
          <a:lstStyle/>
          <a:p>
            <a:pPr algn="r"/>
            <a:r>
              <a:rPr lang="en-US" sz="4400" dirty="0">
                <a:latin typeface="Calibri" pitchFamily="1" charset="0"/>
              </a:rPr>
              <a:t>Comets!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313 0.03981 L -0.00313 0.04004 C 0.00191 0.04189 0.00677 0.04467 0.01198 0.04629 C 0.01962 0.04907 0.0276 0.04976 0.03524 0.053 L 0.04531 0.0574 L 0.05017 0.05972 C 0.06337 0.07291 0.05 0.06064 0.06528 0.07083 C 0.06701 0.07199 0.06857 0.07384 0.07031 0.07523 C 0.07239 0.07685 0.07465 0.078 0.07691 0.07962 C 0.07864 0.08101 0.08003 0.08333 0.08194 0.08402 C 0.08958 0.0875 0.09062 0.08449 0.09687 0.08865 C 0.09861 0.08981 0.10035 0.0912 0.10191 0.09305 C 0.10538 0.09722 0.10746 0.10439 0.11198 0.10625 C 0.13003 0.11435 0.1026 0.10162 0.12187 0.11296 C 0.12517 0.11481 0.12864 0.11597 0.13194 0.11736 C 0.14392 0.12268 0.12899 0.11643 0.14357 0.12199 C 0.15503 0.12638 0.14097 0.12152 0.15503 0.12847 C 0.1592 0.13055 0.16632 0.13171 0.17031 0.1331 C 0.17361 0.13425 0.17725 0.13495 0.18003 0.1375 C 0.1835 0.1405 0.18646 0.14467 0.19028 0.14629 C 0.19739 0.14953 0.20104 0.15092 0.2085 0.1574 C 0.21354 0.16203 0.21423 0.16296 0.22031 0.16643 C 0.22187 0.16736 0.22361 0.16782 0.22517 0.16851 C 0.22743 0.17083 0.22951 0.17337 0.23194 0.17523 C 0.24097 0.18217 0.23298 0.17129 0.24357 0.18194 C 0.246 0.18449 0.24774 0.18842 0.25017 0.19074 C 0.25173 0.19212 0.25364 0.19189 0.25521 0.19305 C 0.25712 0.19421 0.25833 0.19629 0.26024 0.19745 C 0.26337 0.1993 0.27031 0.20185 0.27031 0.20208 C 0.27187 0.20416 0.27326 0.20694 0.27517 0.20856 C 0.27673 0.20995 0.27864 0.20995 0.28021 0.21087 C 0.28298 0.21226 0.28576 0.21365 0.28854 0.21527 C 0.30434 0.23611 0.27916 0.20462 0.30364 0.22638 C 0.31007 0.23217 0.3066 0.22986 0.31337 0.2331 C 0.32934 0.25393 0.30416 0.22245 0.32864 0.24421 C 0.33541 0.25023 0.3316 0.24791 0.34028 0.25069 C 0.34132 0.253 0.34201 0.25578 0.34357 0.2574 C 0.34774 0.26226 0.35382 0.26504 0.3585 0.26851 C 0.36024 0.2699 0.3618 0.27175 0.36354 0.27291 C 0.36823 0.27662 0.37361 0.27962 0.37864 0.28171 C 0.38194 0.28356 0.38524 0.28472 0.38854 0.28634 C 0.3901 0.28703 0.39201 0.2875 0.39357 0.28865 C 0.39809 0.2912 0.40225 0.29537 0.40694 0.29745 L 0.41684 0.30185 L 0.42187 0.30393 L 0.43194 0.31712 C 0.4335 0.31967 0.43559 0.32152 0.43698 0.32407 C 0.43854 0.32685 0.43958 0.33055 0.44166 0.33287 C 0.44496 0.33634 0.44913 0.33819 0.45191 0.34189 C 0.45364 0.34421 0.45486 0.34699 0.45694 0.34861 C 0.4592 0.35069 0.4625 0.35162 0.46528 0.353 C 0.46684 0.35578 0.46823 0.35949 0.47031 0.36157 C 0.47517 0.36736 0.47691 0.36527 0.48194 0.36851 C 0.49479 0.37708 0.47934 0.36967 0.49166 0.37523 C 0.50139 0.38796 0.49219 0.37777 0.50191 0.38402 C 0.51493 0.39282 0.4993 0.38518 0.51198 0.39074 C 0.52135 0.40972 0.50555 0.38032 0.52517 0.40625 C 0.53316 0.41689 0.5283 0.41134 0.5401 0.42199 L 0.54531 0.42638 C 0.54687 0.42777 0.54878 0.42893 0.55017 0.43078 C 0.56319 0.44814 0.54653 0.42731 0.56198 0.44189 C 0.56389 0.44375 0.5651 0.44652 0.56684 0.44861 C 0.57048 0.45254 0.57448 0.45462 0.57864 0.4574 C 0.57969 0.45972 0.58055 0.46226 0.58194 0.46412 C 0.58333 0.46597 0.58559 0.46643 0.58698 0.46851 C 0.59253 0.47754 0.58837 0.47569 0.59184 0.48402 C 0.59392 0.48888 0.59635 0.49305 0.59861 0.49745 C 0.59965 0.49976 0.60121 0.50162 0.60191 0.50416 C 0.60607 0.52083 0.60052 0.50023 0.60694 0.51736 C 0.60764 0.51944 0.60764 0.52222 0.6085 0.52384 C 0.60989 0.52662 0.61215 0.52847 0.61354 0.53078 C 0.62153 0.54328 0.61215 0.53101 0.62031 0.54629 C 0.6217 0.54884 0.62361 0.55069 0.62517 0.55277 C 0.62587 0.55532 0.62621 0.55763 0.62691 0.55972 C 0.62916 0.56574 0.6316 0.56805 0.63524 0.57291 C 0.63628 0.57754 0.63802 0.58171 0.63854 0.58634 L 0.64201 0.61296 C 0.64132 0.62314 0.64114 0.63356 0.64028 0.64421 C 0.63993 0.64722 0.63975 0.65023 0.63854 0.653 C 0.6375 0.65555 0.63489 0.65717 0.6335 0.65949 C 0.62986 0.66666 0.63142 0.6706 0.62517 0.675 C 0.62222 0.67754 0.61823 0.67708 0.61528 0.67962 C 0.61354 0.68101 0.61198 0.68287 0.61024 0.68402 C 0.60764 0.68587 0.60104 0.6875 0.59861 0.68842 C 0.59687 0.68912 0.59531 0.69004 0.59357 0.6905 C 0.59028 0.69143 0.5868 0.69189 0.5835 0.69305 C 0.55903 0.70092 0.59271 0.69537 0.55364 0.69953 C 0.53576 0.69884 0.51805 0.6993 0.50017 0.69745 C 0.49774 0.69699 0.49583 0.69398 0.49357 0.69305 C 0.49149 0.69189 0.48906 0.69143 0.48698 0.6905 C 0.48524 0.69004 0.48368 0.68912 0.48194 0.68842 C 0.47743 0.68703 0.47309 0.68564 0.46857 0.68402 C 0.46632 0.68333 0.46389 0.68333 0.46198 0.68194 C 0.45972 0.68032 0.45764 0.67847 0.45503 0.67754 C 0.45139 0.67546 0.44166 0.67361 0.43854 0.67291 C 0.42621 0.67037 0.42517 0.6706 0.41198 0.66851 C 0.396 0.66319 0.4158 0.67013 0.39687 0.66157 C 0.39479 0.66087 0.39219 0.66064 0.3901 0.65949 C 0.3868 0.6581 0.3835 0.65671 0.38021 0.65509 L 0.37031 0.65069 C 0.36857 0.65 0.36684 0.64953 0.36528 0.64861 C 0.36302 0.64699 0.36076 0.6456 0.3585 0.64421 C 0.35677 0.64259 0.35538 0.64074 0.35364 0.63958 C 0.35139 0.63842 0.34913 0.63819 0.34687 0.6375 C 0.32222 0.61759 0.35191 0.64004 0.33194 0.62847 C 0.32986 0.62754 0.32864 0.62546 0.32673 0.62407 C 0.32482 0.62245 0.32257 0.6206 0.32031 0.61967 C 0.31701 0.61759 0.31337 0.61666 0.31024 0.61527 C 0.3085 0.61458 0.30694 0.61365 0.30521 0.61296 C 0.30295 0.61226 0.30069 0.6118 0.29861 0.61064 C 0.29618 0.60972 0.29427 0.60717 0.29184 0.60625 C 0.28785 0.60416 0.28073 0.60324 0.27691 0.60185 C 0.27344 0.60069 0.27031 0.59884 0.26684 0.59722 C 0.26528 0.59675 0.26337 0.59652 0.2618 0.59513 C 0.2592 0.59305 0.2566 0.59027 0.25364 0.58865 C 0.25156 0.58726 0.24896 0.58726 0.24687 0.58634 C 0.24514 0.58564 0.24357 0.58472 0.24184 0.58402 C 0.23975 0.58171 0.23767 0.57916 0.23524 0.57754 C 0.23368 0.57638 0.23194 0.57569 0.23021 0.57523 C 0.22778 0.5743 0.22118 0.57222 0.21857 0.57083 C 0.21684 0.56967 0.21545 0.56736 0.21354 0.56643 C 0.21146 0.56504 0.20903 0.56504 0.20694 0.56412 C 0.20521 0.56342 0.20364 0.56226 0.20191 0.5618 C 0.19965 0.56111 0.19739 0.56041 0.19531 0.55972 C 0.18889 0.55717 0.18316 0.55324 0.17691 0.55069 C 0.17465 0.54976 0.17239 0.5493 0.17031 0.54861 C 0.16857 0.54791 0.16701 0.54675 0.16528 0.54629 C 0.1625 0.54537 0.15972 0.54513 0.15694 0.54421 C 0.15069 0.54212 0.15191 0.5412 0.14531 0.5375 C 0.14357 0.53634 0.14201 0.53587 0.1401 0.53518 C 0.13524 0.53333 0.12621 0.5324 0.12187 0.52847 C 0.10972 0.51782 0.125 0.53101 0.11024 0.51967 C 0.10121 0.51273 0.10937 0.51689 0.10017 0.51296 C 0.09062 0.50046 0.09965 0.51064 0.0901 0.50416 C 0.07725 0.4956 0.09288 0.503 0.08021 0.49745 C 0.07344 0.48402 0.08142 0.49699 0.06857 0.48634 C 0.06649 0.48472 0.06545 0.48148 0.06354 0.47962 C 0.06215 0.47847 0.06024 0.47824 0.0585 0.47754 C 0.05573 0.47615 0.05278 0.475 0.05017 0.47291 C 0.0467 0.47037 0.04392 0.4662 0.04028 0.46412 C 0.0375 0.46273 0.03472 0.46111 0.03194 0.45972 C 0.03021 0.45879 0.02847 0.45856 0.02691 0.4574 C 0.02344 0.45486 0.02066 0.45046 0.01684 0.44861 C 0.01406 0.44699 0.01128 0.4456 0.0085 0.44421 C 0.00694 0.44328 0.00503 0.44305 0.00364 0.44189 C 2.22222E-6 0.43935 -0.00261 0.43472 -0.00643 0.4331 C -0.0165 0.42847 -0.00625 0.43379 -0.0165 0.42638 C -0.02084 0.42314 -0.0257 0.42106 -0.02969 0.41736 C -0.03646 0.4118 -0.03281 0.41388 -0.03993 0.41087 C -0.04202 0.40856 -0.0441 0.40625 -0.04636 0.40416 C -0.04965 0.40115 -0.05365 0.39907 -0.05643 0.39513 C -0.05816 0.39305 -0.05955 0.39027 -0.06146 0.38865 C -0.07066 0.37986 -0.06771 0.38912 -0.07813 0.37523 C -0.07969 0.37291 -0.08125 0.37013 -0.08316 0.36851 C -0.08611 0.3662 -0.09323 0.36412 -0.09323 0.36435 C -0.09427 0.36157 -0.09479 0.35879 -0.09636 0.3574 C -0.09775 0.35578 -0.09983 0.35625 -0.10139 0.35532 C -0.1158 0.34699 -0.10139 0.3537 -0.11302 0.34861 C -0.11476 0.34606 -0.11615 0.34375 -0.11806 0.34189 C -0.12986 0.33078 -0.11997 0.34236 -0.12969 0.33518 C -0.13334 0.33263 -0.13594 0.32754 -0.13976 0.32638 L -0.14636 0.32407 L -0.14636 0.3243 " pathEditMode="relative" rAng="0" ptsTypes="AAAAAAAAAAAAAAAAAAAAAAAAAAAAAAAAAAAAAAAAAAAAAAAAAAAAAAAAAAAAAAAAAAAAAAAAAAAAAAAAAAAAAAAAAAAAAAAAAAAAAAAAAAAAAAAAAAAAAAAAAAAAAAAAAAAAAAAAAAAAAAAAAAAAAAAAAAAAAAAAAAA">
                                      <p:cBhvr>
                                        <p:cTn id="6" dur="5000" fill="hold"/>
                                        <p:tgtEl>
                                          <p:spTgt spid="29699"/>
                                        </p:tgtEl>
                                        <p:attrNameLst>
                                          <p:attrName>ppt_x</p:attrName>
                                          <p:attrName>ppt_y</p:attrName>
                                        </p:attrNameLst>
                                      </p:cBhvr>
                                      <p:rCtr x="25087" y="329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3" cstate="print">
            <a:lum contrast="18000"/>
          </a:blip>
          <a:srcRect t="25806"/>
          <a:stretch>
            <a:fillRect/>
          </a:stretch>
        </p:blipFill>
        <p:spPr bwMode="auto">
          <a:xfrm>
            <a:off x="6172200" y="0"/>
            <a:ext cx="2971800" cy="2556870"/>
          </a:xfrm>
          <a:prstGeom prst="roundRect">
            <a:avLst/>
          </a:prstGeom>
          <a:noFill/>
          <a:ln w="9525">
            <a:noFill/>
            <a:miter lim="800000"/>
            <a:headEnd/>
            <a:tailEnd/>
          </a:ln>
        </p:spPr>
      </p:pic>
      <p:pic>
        <p:nvPicPr>
          <p:cNvPr id="31748" name="Picture 3" descr="PIA00113"/>
          <p:cNvPicPr>
            <a:picLocks noChangeAspect="1" noChangeArrowheads="1"/>
          </p:cNvPicPr>
          <p:nvPr/>
        </p:nvPicPr>
        <p:blipFill>
          <a:blip r:embed="rId4" cstate="print"/>
          <a:srcRect t="6451" b="6451"/>
          <a:stretch>
            <a:fillRect/>
          </a:stretch>
        </p:blipFill>
        <p:spPr bwMode="auto">
          <a:xfrm>
            <a:off x="4973548" y="3527739"/>
            <a:ext cx="2667000" cy="2322513"/>
          </a:xfrm>
          <a:prstGeom prst="rect">
            <a:avLst/>
          </a:prstGeom>
          <a:noFill/>
          <a:ln w="9525">
            <a:noFill/>
            <a:miter lim="800000"/>
            <a:headEnd/>
            <a:tailEnd/>
          </a:ln>
        </p:spPr>
      </p:pic>
      <p:pic>
        <p:nvPicPr>
          <p:cNvPr id="31749" name="Picture 4" descr="marsglobe3"/>
          <p:cNvPicPr>
            <a:picLocks noChangeAspect="1" noChangeArrowheads="1"/>
          </p:cNvPicPr>
          <p:nvPr/>
        </p:nvPicPr>
        <p:blipFill>
          <a:blip r:embed="rId5" cstate="print"/>
          <a:srcRect/>
          <a:stretch>
            <a:fillRect/>
          </a:stretch>
        </p:blipFill>
        <p:spPr bwMode="auto">
          <a:xfrm>
            <a:off x="762450" y="1600199"/>
            <a:ext cx="3581400" cy="3581400"/>
          </a:xfrm>
          <a:prstGeom prst="rect">
            <a:avLst/>
          </a:prstGeom>
          <a:noFill/>
          <a:ln w="9525">
            <a:noFill/>
            <a:miter lim="800000"/>
            <a:headEnd/>
            <a:tailEnd/>
          </a:ln>
        </p:spPr>
      </p:pic>
      <p:sp>
        <p:nvSpPr>
          <p:cNvPr id="7" name="Arc 6"/>
          <p:cNvSpPr/>
          <p:nvPr/>
        </p:nvSpPr>
        <p:spPr>
          <a:xfrm rot="20398376">
            <a:off x="4178256" y="2496514"/>
            <a:ext cx="1254125" cy="2127250"/>
          </a:xfrm>
          <a:prstGeom prst="arc">
            <a:avLst>
              <a:gd name="adj1" fmla="val 16200000"/>
              <a:gd name="adj2" fmla="val 2264634"/>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9" name="Straight Arrow Connector 8"/>
          <p:cNvCxnSpPr/>
          <p:nvPr/>
        </p:nvCxnSpPr>
        <p:spPr>
          <a:xfrm rot="10800000" flipV="1">
            <a:off x="4136659" y="1252873"/>
            <a:ext cx="1828800" cy="914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752" name="TextBox 3"/>
          <p:cNvSpPr txBox="1">
            <a:spLocks noChangeArrowheads="1"/>
          </p:cNvSpPr>
          <p:nvPr/>
        </p:nvSpPr>
        <p:spPr bwMode="auto">
          <a:xfrm>
            <a:off x="152850" y="200695"/>
            <a:ext cx="5867400" cy="769441"/>
          </a:xfrm>
          <a:prstGeom prst="rect">
            <a:avLst/>
          </a:prstGeom>
          <a:noFill/>
          <a:ln w="9525">
            <a:noFill/>
            <a:miter lim="800000"/>
            <a:headEnd/>
            <a:tailEnd/>
          </a:ln>
        </p:spPr>
        <p:txBody>
          <a:bodyPr>
            <a:spAutoFit/>
          </a:bodyPr>
          <a:lstStyle/>
          <a:p>
            <a:r>
              <a:rPr lang="en-US" sz="4400" dirty="0">
                <a:latin typeface="Calibri" pitchFamily="1" charset="0"/>
              </a:rPr>
              <a:t>Pieces of other planets!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2" descr="http://cosmicdiary.org/blogs/arif_solmaz/wp-content/uploads/2009/06/solar_system1.jpg"/>
          <p:cNvPicPr>
            <a:picLocks noChangeAspect="1" noChangeArrowheads="1"/>
          </p:cNvPicPr>
          <p:nvPr/>
        </p:nvPicPr>
        <p:blipFill>
          <a:blip r:embed="rId3" cstate="print"/>
          <a:srcRect/>
          <a:stretch>
            <a:fillRect/>
          </a:stretch>
        </p:blipFill>
        <p:spPr bwMode="auto">
          <a:xfrm>
            <a:off x="78654" y="328389"/>
            <a:ext cx="8721725" cy="5476875"/>
          </a:xfrm>
          <a:prstGeom prst="rect">
            <a:avLst/>
          </a:prstGeom>
          <a:noFill/>
          <a:ln w="9525">
            <a:noFill/>
            <a:miter lim="800000"/>
            <a:headEnd/>
            <a:tailEnd/>
          </a:ln>
        </p:spPr>
      </p:pic>
      <p:sp>
        <p:nvSpPr>
          <p:cNvPr id="5" name="Oval 4"/>
          <p:cNvSpPr/>
          <p:nvPr/>
        </p:nvSpPr>
        <p:spPr>
          <a:xfrm rot="19351257">
            <a:off x="5061817" y="2004119"/>
            <a:ext cx="4240212" cy="2222500"/>
          </a:xfrm>
          <a:prstGeom prst="ellipse">
            <a:avLst/>
          </a:prstGeom>
          <a:noFill/>
          <a:ln w="1270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extBox 1"/>
          <p:cNvSpPr txBox="1"/>
          <p:nvPr/>
        </p:nvSpPr>
        <p:spPr>
          <a:xfrm>
            <a:off x="6156176" y="764704"/>
            <a:ext cx="2987824" cy="461665"/>
          </a:xfrm>
          <a:prstGeom prst="rect">
            <a:avLst/>
          </a:prstGeom>
          <a:noFill/>
        </p:spPr>
        <p:txBody>
          <a:bodyPr wrap="square" rtlCol="0">
            <a:spAutoFit/>
          </a:bodyPr>
          <a:lstStyle/>
          <a:p>
            <a:pPr algn="ctr"/>
            <a:r>
              <a:rPr lang="en-US" sz="2400" dirty="0">
                <a:solidFill>
                  <a:srgbClr val="00B0F0"/>
                </a:solidFill>
              </a:rPr>
              <a:t>Inner Solar System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2" descr="http://apod.nasa.gov/apod/image/0905/mercurywest_messenger_big.jpg"/>
          <p:cNvPicPr>
            <a:picLocks noChangeAspect="1" noChangeArrowheads="1"/>
          </p:cNvPicPr>
          <p:nvPr/>
        </p:nvPicPr>
        <p:blipFill rotWithShape="1">
          <a:blip r:embed="rId3" cstate="print"/>
          <a:srcRect t="2879" b="27419"/>
          <a:stretch/>
        </p:blipFill>
        <p:spPr bwMode="auto">
          <a:xfrm>
            <a:off x="338871" y="333832"/>
            <a:ext cx="5631266" cy="2591112"/>
          </a:xfrm>
          <a:prstGeom prst="rect">
            <a:avLst/>
          </a:prstGeom>
          <a:noFill/>
          <a:ln w="9525">
            <a:noFill/>
            <a:miter lim="800000"/>
            <a:headEnd/>
            <a:tailEnd/>
          </a:ln>
        </p:spPr>
      </p:pic>
      <p:sp>
        <p:nvSpPr>
          <p:cNvPr id="8196" name="TextBox 3"/>
          <p:cNvSpPr txBox="1">
            <a:spLocks noChangeArrowheads="1"/>
          </p:cNvSpPr>
          <p:nvPr/>
        </p:nvSpPr>
        <p:spPr bwMode="auto">
          <a:xfrm>
            <a:off x="1766888" y="1908944"/>
            <a:ext cx="2830513" cy="1016000"/>
          </a:xfrm>
          <a:prstGeom prst="rect">
            <a:avLst/>
          </a:prstGeom>
          <a:noFill/>
          <a:ln w="9525">
            <a:noFill/>
            <a:miter lim="800000"/>
            <a:headEnd/>
            <a:tailEnd/>
          </a:ln>
        </p:spPr>
        <p:txBody>
          <a:bodyPr wrap="none">
            <a:spAutoFit/>
          </a:bodyPr>
          <a:lstStyle/>
          <a:p>
            <a:pPr>
              <a:defRPr/>
            </a:pPr>
            <a:r>
              <a:rPr lang="en-US" sz="6000" dirty="0">
                <a:latin typeface="+mj-lt"/>
                <a:ea typeface="+mn-ea"/>
              </a:rPr>
              <a:t>Mercury</a:t>
            </a:r>
          </a:p>
        </p:txBody>
      </p:sp>
      <p:pic>
        <p:nvPicPr>
          <p:cNvPr id="35845" name="Picture 5"/>
          <p:cNvPicPr>
            <a:picLocks noChangeAspect="1" noChangeArrowheads="1"/>
          </p:cNvPicPr>
          <p:nvPr/>
        </p:nvPicPr>
        <p:blipFill rotWithShape="1">
          <a:blip r:embed="rId4" cstate="print"/>
          <a:srcRect l="3247" t="4153" b="1340"/>
          <a:stretch/>
        </p:blipFill>
        <p:spPr bwMode="auto">
          <a:xfrm>
            <a:off x="6239976" y="116632"/>
            <a:ext cx="2532063" cy="2592288"/>
          </a:xfrm>
          <a:prstGeom prst="rect">
            <a:avLst/>
          </a:prstGeom>
          <a:noFill/>
          <a:ln w="9525">
            <a:noFill/>
            <a:miter lim="800000"/>
            <a:headEnd/>
            <a:tailEnd/>
          </a:ln>
        </p:spPr>
      </p:pic>
      <p:pic>
        <p:nvPicPr>
          <p:cNvPr id="35846" name="Picture 2" descr="http://www.astro.virginia.edu/~mnc3z/images/astro121/venus.gif"/>
          <p:cNvPicPr>
            <a:picLocks noChangeAspect="1" noChangeArrowheads="1"/>
          </p:cNvPicPr>
          <p:nvPr/>
        </p:nvPicPr>
        <p:blipFill>
          <a:blip r:embed="rId5" cstate="print"/>
          <a:srcRect/>
          <a:stretch>
            <a:fillRect/>
          </a:stretch>
        </p:blipFill>
        <p:spPr bwMode="auto">
          <a:xfrm>
            <a:off x="6239976" y="3410682"/>
            <a:ext cx="2532063" cy="2554126"/>
          </a:xfrm>
          <a:prstGeom prst="rect">
            <a:avLst/>
          </a:prstGeom>
          <a:noFill/>
          <a:ln w="9525">
            <a:noFill/>
            <a:miter lim="800000"/>
            <a:headEnd/>
            <a:tailEnd/>
          </a:ln>
        </p:spPr>
      </p:pic>
      <p:sp>
        <p:nvSpPr>
          <p:cNvPr id="7" name="TextBox 3"/>
          <p:cNvSpPr txBox="1">
            <a:spLocks noChangeArrowheads="1"/>
          </p:cNvSpPr>
          <p:nvPr/>
        </p:nvSpPr>
        <p:spPr bwMode="auto">
          <a:xfrm>
            <a:off x="6506675" y="2565400"/>
            <a:ext cx="2074863" cy="1016000"/>
          </a:xfrm>
          <a:prstGeom prst="rect">
            <a:avLst/>
          </a:prstGeom>
          <a:noFill/>
          <a:ln w="9525">
            <a:noFill/>
            <a:miter lim="800000"/>
            <a:headEnd/>
            <a:tailEnd/>
          </a:ln>
        </p:spPr>
        <p:txBody>
          <a:bodyPr wrap="none">
            <a:spAutoFit/>
          </a:bodyPr>
          <a:lstStyle/>
          <a:p>
            <a:pPr>
              <a:defRPr/>
            </a:pPr>
            <a:r>
              <a:rPr lang="en-US" sz="6000" dirty="0">
                <a:latin typeface="+mj-lt"/>
                <a:ea typeface="+mn-ea"/>
              </a:rPr>
              <a:t>Venus</a:t>
            </a:r>
          </a:p>
        </p:txBody>
      </p:sp>
      <p:pic>
        <p:nvPicPr>
          <p:cNvPr id="35848" name="Picture 7" descr="craters-sediment-filled.jpg"/>
          <p:cNvPicPr>
            <a:picLocks noChangeAspect="1"/>
          </p:cNvPicPr>
          <p:nvPr/>
        </p:nvPicPr>
        <p:blipFill rotWithShape="1">
          <a:blip r:embed="rId6" cstate="print"/>
          <a:srcRect l="468" t="10048"/>
          <a:stretch/>
        </p:blipFill>
        <p:spPr bwMode="auto">
          <a:xfrm>
            <a:off x="338871" y="3212976"/>
            <a:ext cx="5629738" cy="2543924"/>
          </a:xfrm>
          <a:prstGeom prst="rect">
            <a:avLst/>
          </a:prstGeom>
          <a:noFill/>
          <a:ln w="9525">
            <a:noFill/>
            <a:miter lim="800000"/>
            <a:headEnd/>
            <a:tailEnd/>
          </a:ln>
        </p:spPr>
      </p:pic>
      <p:sp>
        <p:nvSpPr>
          <p:cNvPr id="9" name="TextBox 3"/>
          <p:cNvSpPr txBox="1">
            <a:spLocks noChangeArrowheads="1"/>
          </p:cNvSpPr>
          <p:nvPr/>
        </p:nvSpPr>
        <p:spPr bwMode="auto">
          <a:xfrm>
            <a:off x="2270296" y="4774788"/>
            <a:ext cx="1766888" cy="1016000"/>
          </a:xfrm>
          <a:prstGeom prst="rect">
            <a:avLst/>
          </a:prstGeom>
          <a:noFill/>
          <a:ln w="9525">
            <a:noFill/>
            <a:miter lim="800000"/>
            <a:headEnd/>
            <a:tailEnd/>
          </a:ln>
        </p:spPr>
        <p:txBody>
          <a:bodyPr wrap="none">
            <a:spAutoFit/>
          </a:bodyPr>
          <a:lstStyle/>
          <a:p>
            <a:pPr>
              <a:defRPr/>
            </a:pPr>
            <a:r>
              <a:rPr lang="en-US" sz="6000" dirty="0">
                <a:latin typeface="+mj-lt"/>
                <a:ea typeface="+mn-ea"/>
              </a:rPr>
              <a:t>Mars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2" descr="http://cosmicdiary.org/blogs/arif_solmaz/wp-content/uploads/2009/06/solar_system1.jpg"/>
          <p:cNvPicPr>
            <a:picLocks noChangeAspect="1" noChangeArrowheads="1"/>
          </p:cNvPicPr>
          <p:nvPr/>
        </p:nvPicPr>
        <p:blipFill>
          <a:blip r:embed="rId3" cstate="print"/>
          <a:srcRect/>
          <a:stretch>
            <a:fillRect/>
          </a:stretch>
        </p:blipFill>
        <p:spPr bwMode="auto">
          <a:xfrm>
            <a:off x="206991" y="400397"/>
            <a:ext cx="8721725" cy="5476875"/>
          </a:xfrm>
          <a:prstGeom prst="rect">
            <a:avLst/>
          </a:prstGeom>
          <a:noFill/>
          <a:ln w="9525">
            <a:noFill/>
            <a:miter lim="800000"/>
            <a:headEnd/>
            <a:tailEnd/>
          </a:ln>
        </p:spPr>
      </p:pic>
      <p:sp>
        <p:nvSpPr>
          <p:cNvPr id="5" name="Oval 4"/>
          <p:cNvSpPr/>
          <p:nvPr/>
        </p:nvSpPr>
        <p:spPr>
          <a:xfrm rot="810064">
            <a:off x="314941" y="372541"/>
            <a:ext cx="4241800" cy="2220913"/>
          </a:xfrm>
          <a:prstGeom prst="ellipse">
            <a:avLst/>
          </a:prstGeom>
          <a:noFill/>
          <a:ln w="1270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p:nvPr/>
        </p:nvSpPr>
        <p:spPr>
          <a:xfrm>
            <a:off x="238215" y="3038528"/>
            <a:ext cx="2987824" cy="461665"/>
          </a:xfrm>
          <a:prstGeom prst="rect">
            <a:avLst/>
          </a:prstGeom>
          <a:noFill/>
        </p:spPr>
        <p:txBody>
          <a:bodyPr wrap="square" rtlCol="0">
            <a:spAutoFit/>
          </a:bodyPr>
          <a:lstStyle/>
          <a:p>
            <a:pPr algn="ctr"/>
            <a:r>
              <a:rPr lang="en-US" sz="2400" dirty="0">
                <a:solidFill>
                  <a:srgbClr val="00B0F0"/>
                </a:solidFill>
              </a:rPr>
              <a:t>Outer Solar System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4"/>
          <p:cNvPicPr>
            <a:picLocks noChangeAspect="1"/>
          </p:cNvPicPr>
          <p:nvPr/>
        </p:nvPicPr>
        <p:blipFill>
          <a:blip r:embed="rId3" cstate="print"/>
          <a:srcRect t="11940"/>
          <a:stretch>
            <a:fillRect/>
          </a:stretch>
        </p:blipFill>
        <p:spPr bwMode="auto">
          <a:xfrm>
            <a:off x="1754363" y="3461345"/>
            <a:ext cx="5635275" cy="2481203"/>
          </a:xfrm>
          <a:prstGeom prst="rect">
            <a:avLst/>
          </a:prstGeom>
          <a:noFill/>
          <a:ln w="9525">
            <a:noFill/>
            <a:miter lim="800000"/>
            <a:headEnd/>
            <a:tailEnd/>
          </a:ln>
        </p:spPr>
      </p:pic>
      <p:pic>
        <p:nvPicPr>
          <p:cNvPr id="39940" name="Picture 6"/>
          <p:cNvPicPr>
            <a:picLocks noChangeAspect="1"/>
          </p:cNvPicPr>
          <p:nvPr/>
        </p:nvPicPr>
        <p:blipFill>
          <a:blip r:embed="rId4" cstate="print"/>
          <a:srcRect l="23729" r="22881"/>
          <a:stretch>
            <a:fillRect/>
          </a:stretch>
        </p:blipFill>
        <p:spPr bwMode="auto">
          <a:xfrm>
            <a:off x="4045683" y="908720"/>
            <a:ext cx="2380104" cy="2228668"/>
          </a:xfrm>
          <a:prstGeom prst="rect">
            <a:avLst/>
          </a:prstGeom>
          <a:noFill/>
          <a:ln w="9525">
            <a:noFill/>
            <a:miter lim="800000"/>
            <a:headEnd/>
            <a:tailEnd/>
          </a:ln>
        </p:spPr>
      </p:pic>
      <p:pic>
        <p:nvPicPr>
          <p:cNvPr id="39941" name="Picture 5"/>
          <p:cNvPicPr>
            <a:picLocks noChangeAspect="1"/>
          </p:cNvPicPr>
          <p:nvPr/>
        </p:nvPicPr>
        <p:blipFill>
          <a:blip r:embed="rId5" cstate="print"/>
          <a:srcRect t="17490" b="17320"/>
          <a:stretch>
            <a:fillRect/>
          </a:stretch>
        </p:blipFill>
        <p:spPr bwMode="auto">
          <a:xfrm>
            <a:off x="6493114" y="116632"/>
            <a:ext cx="2492685" cy="3784848"/>
          </a:xfrm>
          <a:prstGeom prst="rect">
            <a:avLst/>
          </a:prstGeom>
          <a:noFill/>
          <a:ln w="9525">
            <a:noFill/>
            <a:miter lim="800000"/>
            <a:headEnd/>
            <a:tailEnd/>
          </a:ln>
        </p:spPr>
      </p:pic>
      <p:pic>
        <p:nvPicPr>
          <p:cNvPr id="39942" name="Picture 7"/>
          <p:cNvPicPr>
            <a:picLocks noChangeAspect="1"/>
          </p:cNvPicPr>
          <p:nvPr/>
        </p:nvPicPr>
        <p:blipFill>
          <a:blip r:embed="rId6" cstate="print"/>
          <a:srcRect/>
          <a:stretch>
            <a:fillRect/>
          </a:stretch>
        </p:blipFill>
        <p:spPr bwMode="auto">
          <a:xfrm>
            <a:off x="323528" y="183508"/>
            <a:ext cx="3456384" cy="345638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2" descr="http://geology.com/nasa/jupiter-impact/jupiter-impact-lg.jpg"/>
          <p:cNvPicPr>
            <a:picLocks noChangeAspect="1" noChangeArrowheads="1"/>
          </p:cNvPicPr>
          <p:nvPr/>
        </p:nvPicPr>
        <p:blipFill>
          <a:blip r:embed="rId3" cstate="print"/>
          <a:srcRect l="2612" t="6181" b="8137"/>
          <a:stretch>
            <a:fillRect/>
          </a:stretch>
        </p:blipFill>
        <p:spPr bwMode="auto">
          <a:xfrm>
            <a:off x="228600" y="404664"/>
            <a:ext cx="8833792" cy="5472608"/>
          </a:xfrm>
          <a:prstGeom prst="rect">
            <a:avLst/>
          </a:prstGeom>
          <a:noFill/>
          <a:ln w="9525">
            <a:noFill/>
            <a:miter lim="800000"/>
            <a:headEnd/>
            <a:tailEnd/>
          </a:ln>
        </p:spPr>
      </p:pic>
      <p:sp>
        <p:nvSpPr>
          <p:cNvPr id="41988" name="TextBox 3"/>
          <p:cNvSpPr txBox="1">
            <a:spLocks noChangeArrowheads="1"/>
          </p:cNvSpPr>
          <p:nvPr/>
        </p:nvSpPr>
        <p:spPr bwMode="auto">
          <a:xfrm>
            <a:off x="611560" y="44624"/>
            <a:ext cx="6336704" cy="769441"/>
          </a:xfrm>
          <a:prstGeom prst="rect">
            <a:avLst/>
          </a:prstGeom>
          <a:noFill/>
          <a:ln w="9525">
            <a:noFill/>
            <a:miter lim="800000"/>
            <a:headEnd/>
            <a:tailEnd/>
          </a:ln>
        </p:spPr>
        <p:txBody>
          <a:bodyPr wrap="square">
            <a:spAutoFit/>
          </a:bodyPr>
          <a:lstStyle/>
          <a:p>
            <a:r>
              <a:rPr lang="en-US" sz="4400" dirty="0">
                <a:latin typeface="+mj-lt"/>
              </a:rPr>
              <a:t>Jupiter: 2009 Impact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4" descr="http://www.physics.uc.edu/~hanson/ASTRO/LECTURENOTES/F04/GASGIANTS/Page24_files/jupGalmoon.gif"/>
          <p:cNvPicPr>
            <a:picLocks noChangeAspect="1" noChangeArrowheads="1"/>
          </p:cNvPicPr>
          <p:nvPr/>
        </p:nvPicPr>
        <p:blipFill>
          <a:blip r:embed="rId3" cstate="print"/>
          <a:srcRect/>
          <a:stretch>
            <a:fillRect/>
          </a:stretch>
        </p:blipFill>
        <p:spPr bwMode="auto">
          <a:xfrm>
            <a:off x="1591072" y="692696"/>
            <a:ext cx="5809456" cy="5296370"/>
          </a:xfrm>
          <a:prstGeom prst="rect">
            <a:avLst/>
          </a:prstGeom>
          <a:noFill/>
          <a:ln w="9525">
            <a:noFill/>
            <a:miter lim="800000"/>
            <a:headEnd/>
            <a:tailEnd/>
          </a:ln>
        </p:spPr>
      </p:pic>
      <p:sp>
        <p:nvSpPr>
          <p:cNvPr id="44036" name="TextBox 3"/>
          <p:cNvSpPr txBox="1">
            <a:spLocks noChangeArrowheads="1"/>
          </p:cNvSpPr>
          <p:nvPr/>
        </p:nvSpPr>
        <p:spPr bwMode="auto">
          <a:xfrm>
            <a:off x="2450306" y="68263"/>
            <a:ext cx="4070666" cy="769441"/>
          </a:xfrm>
          <a:prstGeom prst="rect">
            <a:avLst/>
          </a:prstGeom>
          <a:noFill/>
          <a:ln w="9525">
            <a:noFill/>
            <a:miter lim="800000"/>
            <a:headEnd/>
            <a:tailEnd/>
          </a:ln>
        </p:spPr>
        <p:txBody>
          <a:bodyPr wrap="none">
            <a:spAutoFit/>
          </a:bodyPr>
          <a:lstStyle/>
          <a:p>
            <a:r>
              <a:rPr lang="en-US" sz="4400" dirty="0">
                <a:latin typeface="+mj-lt"/>
              </a:rPr>
              <a:t>Moons of Jupiter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Box 3"/>
          <p:cNvSpPr txBox="1">
            <a:spLocks noChangeArrowheads="1"/>
          </p:cNvSpPr>
          <p:nvPr/>
        </p:nvSpPr>
        <p:spPr bwMode="auto">
          <a:xfrm>
            <a:off x="609600" y="2204864"/>
            <a:ext cx="7961313" cy="830263"/>
          </a:xfrm>
          <a:prstGeom prst="rect">
            <a:avLst/>
          </a:prstGeom>
          <a:noFill/>
          <a:ln w="9525">
            <a:noFill/>
            <a:miter lim="800000"/>
            <a:headEnd/>
            <a:tailEnd/>
          </a:ln>
        </p:spPr>
        <p:txBody>
          <a:bodyPr wrap="none">
            <a:spAutoFit/>
          </a:bodyPr>
          <a:lstStyle/>
          <a:p>
            <a:pPr algn="ctr"/>
            <a:r>
              <a:rPr lang="en-US" sz="4800" dirty="0">
                <a:latin typeface="+mj-lt"/>
              </a:rPr>
              <a:t>What planet have we missed?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descr="C:\My Documents\Terrestrial Impact Craters\Earthbig.jpg"/>
          <p:cNvPicPr>
            <a:picLocks noChangeAspect="1" noChangeArrowheads="1"/>
          </p:cNvPicPr>
          <p:nvPr/>
        </p:nvPicPr>
        <p:blipFill>
          <a:blip r:embed="rId3" cstate="print"/>
          <a:srcRect/>
          <a:stretch>
            <a:fillRect/>
          </a:stretch>
        </p:blipFill>
        <p:spPr bwMode="auto">
          <a:xfrm>
            <a:off x="2138081" y="814065"/>
            <a:ext cx="4867837" cy="4824536"/>
          </a:xfrm>
          <a:prstGeom prst="rect">
            <a:avLst/>
          </a:prstGeom>
          <a:noFill/>
          <a:ln w="9525">
            <a:noFill/>
            <a:miter lim="800000"/>
            <a:headEnd/>
            <a:tailEnd/>
          </a:ln>
        </p:spPr>
      </p:pic>
      <p:sp>
        <p:nvSpPr>
          <p:cNvPr id="48132" name="TextBox 3"/>
          <p:cNvSpPr txBox="1">
            <a:spLocks noChangeArrowheads="1"/>
          </p:cNvSpPr>
          <p:nvPr/>
        </p:nvSpPr>
        <p:spPr bwMode="auto">
          <a:xfrm>
            <a:off x="1216653" y="44624"/>
            <a:ext cx="6710694" cy="769441"/>
          </a:xfrm>
          <a:prstGeom prst="rect">
            <a:avLst/>
          </a:prstGeom>
          <a:noFill/>
          <a:ln w="9525">
            <a:noFill/>
            <a:miter lim="800000"/>
            <a:headEnd/>
            <a:tailEnd/>
          </a:ln>
        </p:spPr>
        <p:txBody>
          <a:bodyPr wrap="square">
            <a:spAutoFit/>
          </a:bodyPr>
          <a:lstStyle/>
          <a:p>
            <a:pPr algn="ctr"/>
            <a:r>
              <a:rPr lang="en-US" sz="4400" dirty="0">
                <a:latin typeface="Calibri" pitchFamily="1" charset="0"/>
              </a:rPr>
              <a:t>Are there craters on Earth?</a:t>
            </a:r>
          </a:p>
        </p:txBody>
      </p:sp>
      <p:sp>
        <p:nvSpPr>
          <p:cNvPr id="48133" name="TextBox 3"/>
          <p:cNvSpPr txBox="1">
            <a:spLocks noChangeArrowheads="1"/>
          </p:cNvSpPr>
          <p:nvPr/>
        </p:nvSpPr>
        <p:spPr bwMode="auto">
          <a:xfrm>
            <a:off x="3251994" y="2780928"/>
            <a:ext cx="2697470" cy="707886"/>
          </a:xfrm>
          <a:prstGeom prst="rect">
            <a:avLst/>
          </a:prstGeom>
          <a:solidFill>
            <a:schemeClr val="tx1">
              <a:alpha val="60000"/>
            </a:schemeClr>
          </a:solidFill>
          <a:ln w="9525">
            <a:noFill/>
            <a:miter lim="800000"/>
            <a:headEnd/>
            <a:tailEnd/>
          </a:ln>
        </p:spPr>
        <p:txBody>
          <a:bodyPr wrap="none">
            <a:spAutoFit/>
          </a:bodyPr>
          <a:lstStyle/>
          <a:p>
            <a:r>
              <a:rPr lang="en-US" sz="4000" b="1" dirty="0">
                <a:solidFill>
                  <a:schemeClr val="bg1"/>
                </a:solidFill>
                <a:latin typeface="Calibri" pitchFamily="1" charset="0"/>
              </a:rPr>
              <a:t>How many?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fade">
                                      <p:cBhvr>
                                        <p:cTn id="7" dur="5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81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8133"/>
                                        </p:tgtEl>
                                        <p:attrNameLst>
                                          <p:attrName>style.visibility</p:attrName>
                                        </p:attrNameLst>
                                      </p:cBhvr>
                                      <p:to>
                                        <p:strVal val="visible"/>
                                      </p:to>
                                    </p:set>
                                    <p:anim calcmode="lin" valueType="num">
                                      <p:cBhvr additive="base">
                                        <p:cTn id="16" dur="500" fill="hold"/>
                                        <p:tgtEl>
                                          <p:spTgt spid="48133"/>
                                        </p:tgtEl>
                                        <p:attrNameLst>
                                          <p:attrName>ppt_x</p:attrName>
                                        </p:attrNameLst>
                                      </p:cBhvr>
                                      <p:tavLst>
                                        <p:tav tm="0">
                                          <p:val>
                                            <p:strVal val="#ppt_x"/>
                                          </p:val>
                                        </p:tav>
                                        <p:tav tm="100000">
                                          <p:val>
                                            <p:strVal val="#ppt_x"/>
                                          </p:val>
                                        </p:tav>
                                      </p:tavLst>
                                    </p:anim>
                                    <p:anim calcmode="lin" valueType="num">
                                      <p:cBhvr additive="base">
                                        <p:cTn id="17" dur="500" fill="hold"/>
                                        <p:tgtEl>
                                          <p:spTgt spid="481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481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title"/>
          </p:nvPr>
        </p:nvSpPr>
        <p:spPr>
          <a:xfrm>
            <a:off x="0" y="-27384"/>
            <a:ext cx="9144000" cy="792088"/>
          </a:xfrm>
        </p:spPr>
        <p:txBody>
          <a:bodyPr>
            <a:noAutofit/>
          </a:bodyPr>
          <a:lstStyle/>
          <a:p>
            <a:pPr eaLnBrk="1" fontAlgn="auto" hangingPunct="1">
              <a:spcAft>
                <a:spcPts val="0"/>
              </a:spcAft>
              <a:defRPr/>
            </a:pPr>
            <a:r>
              <a:rPr lang="en-US" sz="4400" dirty="0"/>
              <a:t>190 confirmed impact craters on Earth</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764" y="813805"/>
            <a:ext cx="8820472" cy="5135475"/>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2" descr="http://maps.jpl.nasa.gov/textures/ear1ccc2.jpg"/>
          <p:cNvPicPr>
            <a:picLocks noChangeAspect="1" noChangeArrowheads="1"/>
          </p:cNvPicPr>
          <p:nvPr/>
        </p:nvPicPr>
        <p:blipFill>
          <a:blip r:embed="rId3" cstate="print"/>
          <a:srcRect/>
          <a:stretch>
            <a:fillRect/>
          </a:stretch>
        </p:blipFill>
        <p:spPr bwMode="auto">
          <a:xfrm>
            <a:off x="-1" y="1052736"/>
            <a:ext cx="9144000" cy="4572000"/>
          </a:xfrm>
          <a:prstGeom prst="rect">
            <a:avLst/>
          </a:prstGeom>
          <a:noFill/>
          <a:ln w="9525">
            <a:noFill/>
            <a:miter lim="800000"/>
            <a:headEnd/>
            <a:tailEnd/>
          </a:ln>
        </p:spPr>
      </p:pic>
      <p:sp>
        <p:nvSpPr>
          <p:cNvPr id="52228" name="TextBox 3"/>
          <p:cNvSpPr txBox="1">
            <a:spLocks noChangeArrowheads="1"/>
          </p:cNvSpPr>
          <p:nvPr/>
        </p:nvSpPr>
        <p:spPr bwMode="auto">
          <a:xfrm>
            <a:off x="990600" y="66774"/>
            <a:ext cx="7699375" cy="769938"/>
          </a:xfrm>
          <a:prstGeom prst="rect">
            <a:avLst/>
          </a:prstGeom>
          <a:noFill/>
          <a:ln w="9525">
            <a:noFill/>
            <a:miter lim="800000"/>
            <a:headEnd/>
            <a:tailEnd/>
          </a:ln>
        </p:spPr>
        <p:txBody>
          <a:bodyPr wrap="none">
            <a:spAutoFit/>
          </a:bodyPr>
          <a:lstStyle/>
          <a:p>
            <a:r>
              <a:rPr lang="en-US" sz="4400" dirty="0">
                <a:latin typeface="Calibri" pitchFamily="1" charset="0"/>
              </a:rPr>
              <a:t>How many craters on the Moon?</a:t>
            </a:r>
          </a:p>
        </p:txBody>
      </p:sp>
      <p:sp>
        <p:nvSpPr>
          <p:cNvPr id="5" name="TextBox 3"/>
          <p:cNvSpPr txBox="1">
            <a:spLocks noChangeArrowheads="1"/>
          </p:cNvSpPr>
          <p:nvPr/>
        </p:nvSpPr>
        <p:spPr bwMode="auto">
          <a:xfrm>
            <a:off x="2464593" y="2966467"/>
            <a:ext cx="4214813" cy="708025"/>
          </a:xfrm>
          <a:prstGeom prst="rect">
            <a:avLst/>
          </a:prstGeom>
          <a:noFill/>
          <a:ln w="9525">
            <a:noFill/>
            <a:miter lim="800000"/>
            <a:headEnd/>
            <a:tailEnd/>
          </a:ln>
        </p:spPr>
        <p:txBody>
          <a:bodyPr wrap="none">
            <a:spAutoFit/>
          </a:bodyPr>
          <a:lstStyle/>
          <a:p>
            <a:r>
              <a:rPr lang="en-US" sz="4000" dirty="0">
                <a:solidFill>
                  <a:schemeClr val="bg1"/>
                </a:solidFill>
                <a:latin typeface="Calibri" pitchFamily="1" charset="0"/>
              </a:rPr>
              <a:t>More than 30,000!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Content Placeholder 5" descr="moon.jpg"/>
          <p:cNvPicPr>
            <a:picLocks noGrp="1" noChangeAspect="1"/>
          </p:cNvPicPr>
          <p:nvPr>
            <p:ph idx="1"/>
          </p:nvPr>
        </p:nvPicPr>
        <p:blipFill>
          <a:blip r:embed="rId3" cstate="print"/>
          <a:srcRect l="13277" r="4808"/>
          <a:stretch>
            <a:fillRect/>
          </a:stretch>
        </p:blipFill>
        <p:spPr>
          <a:xfrm>
            <a:off x="590376" y="307305"/>
            <a:ext cx="3290888" cy="3579813"/>
          </a:xfrm>
        </p:spPr>
      </p:pic>
      <p:pic>
        <p:nvPicPr>
          <p:cNvPr id="54276" name="Picture 3" descr="C:\My Documents\Terrestrial Impact Craters\Earthbig.jpg"/>
          <p:cNvPicPr>
            <a:picLocks noChangeAspect="1" noChangeArrowheads="1"/>
          </p:cNvPicPr>
          <p:nvPr/>
        </p:nvPicPr>
        <p:blipFill>
          <a:blip r:embed="rId4" cstate="print"/>
          <a:srcRect l="2837" t="2303" r="41859" b="34415"/>
          <a:stretch>
            <a:fillRect/>
          </a:stretch>
        </p:blipFill>
        <p:spPr bwMode="auto">
          <a:xfrm>
            <a:off x="3779912" y="0"/>
            <a:ext cx="5243264" cy="5946605"/>
          </a:xfrm>
          <a:prstGeom prst="rect">
            <a:avLst/>
          </a:prstGeom>
          <a:noFill/>
          <a:ln w="9525">
            <a:noFill/>
            <a:miter lim="800000"/>
            <a:headEnd/>
            <a:tailEnd/>
          </a:ln>
        </p:spPr>
      </p:pic>
      <p:sp>
        <p:nvSpPr>
          <p:cNvPr id="54277" name="TextBox 4"/>
          <p:cNvSpPr txBox="1">
            <a:spLocks noChangeArrowheads="1"/>
          </p:cNvSpPr>
          <p:nvPr/>
        </p:nvSpPr>
        <p:spPr bwMode="auto">
          <a:xfrm>
            <a:off x="323528" y="3887118"/>
            <a:ext cx="3240360" cy="2062162"/>
          </a:xfrm>
          <a:prstGeom prst="rect">
            <a:avLst/>
          </a:prstGeom>
          <a:noFill/>
          <a:ln w="9525">
            <a:noFill/>
            <a:miter lim="800000"/>
            <a:headEnd/>
            <a:tailEnd/>
          </a:ln>
        </p:spPr>
        <p:txBody>
          <a:bodyPr wrap="square">
            <a:spAutoFit/>
          </a:bodyPr>
          <a:lstStyle/>
          <a:p>
            <a:pPr algn="ctr"/>
            <a:r>
              <a:rPr lang="en-US" sz="3200" dirty="0">
                <a:latin typeface="Calibri" pitchFamily="1" charset="0"/>
              </a:rPr>
              <a:t>Why do we see fewer craters on Earth than on the Moon?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Box 5"/>
          <p:cNvSpPr txBox="1">
            <a:spLocks noChangeArrowheads="1"/>
          </p:cNvSpPr>
          <p:nvPr/>
        </p:nvSpPr>
        <p:spPr bwMode="auto">
          <a:xfrm>
            <a:off x="1600200" y="44624"/>
            <a:ext cx="6477000" cy="769938"/>
          </a:xfrm>
          <a:prstGeom prst="rect">
            <a:avLst/>
          </a:prstGeom>
          <a:noFill/>
          <a:ln w="9525">
            <a:noFill/>
            <a:miter lim="800000"/>
            <a:headEnd/>
            <a:tailEnd/>
          </a:ln>
        </p:spPr>
        <p:txBody>
          <a:bodyPr>
            <a:spAutoFit/>
          </a:bodyPr>
          <a:lstStyle/>
          <a:p>
            <a:r>
              <a:rPr lang="en-US" sz="4400" dirty="0">
                <a:latin typeface="Calibri" pitchFamily="1" charset="0"/>
              </a:rPr>
              <a:t>We have an active Earth!!</a:t>
            </a:r>
          </a:p>
        </p:txBody>
      </p:sp>
      <p:pic>
        <p:nvPicPr>
          <p:cNvPr id="24580" name="Picture 4" descr="http://www.freewebs.com/morganisrupert/597340%5B1%5D.jpg"/>
          <p:cNvPicPr>
            <a:picLocks noChangeAspect="1" noChangeArrowheads="1"/>
          </p:cNvPicPr>
          <p:nvPr/>
        </p:nvPicPr>
        <p:blipFill>
          <a:blip r:embed="rId3" cstate="print"/>
          <a:srcRect l="3125" t="8450" r="3125" b="7042"/>
          <a:stretch>
            <a:fillRect/>
          </a:stretch>
        </p:blipFill>
        <p:spPr bwMode="auto">
          <a:xfrm>
            <a:off x="251520" y="1201211"/>
            <a:ext cx="3429000" cy="3429000"/>
          </a:xfrm>
          <a:prstGeom prst="ellipse">
            <a:avLst/>
          </a:prstGeom>
          <a:noFill/>
          <a:ln w="9525">
            <a:noFill/>
            <a:miter lim="800000"/>
            <a:headEnd/>
            <a:tailEnd/>
          </a:ln>
        </p:spPr>
      </p:pic>
      <p:pic>
        <p:nvPicPr>
          <p:cNvPr id="24581" name="Picture 2" descr="http://www.venturedeepocean.org/images/vents/diagram_earth_mvmnt.gif"/>
          <p:cNvPicPr>
            <a:picLocks noChangeAspect="1" noChangeArrowheads="1"/>
          </p:cNvPicPr>
          <p:nvPr/>
        </p:nvPicPr>
        <p:blipFill>
          <a:blip r:embed="rId4" cstate="print"/>
          <a:srcRect/>
          <a:stretch>
            <a:fillRect/>
          </a:stretch>
        </p:blipFill>
        <p:spPr bwMode="auto">
          <a:xfrm>
            <a:off x="3851920" y="1471054"/>
            <a:ext cx="5142011" cy="2666157"/>
          </a:xfrm>
          <a:prstGeom prst="roundRect">
            <a:avLst/>
          </a:prstGeom>
          <a:noFill/>
          <a:ln w="9525">
            <a:noFill/>
            <a:miter lim="800000"/>
            <a:headEnd/>
            <a:tailEnd/>
          </a:ln>
        </p:spPr>
      </p:pic>
      <p:sp>
        <p:nvSpPr>
          <p:cNvPr id="56327" name="TextBox 5"/>
          <p:cNvSpPr txBox="1">
            <a:spLocks noChangeArrowheads="1"/>
          </p:cNvSpPr>
          <p:nvPr/>
        </p:nvSpPr>
        <p:spPr bwMode="auto">
          <a:xfrm>
            <a:off x="814028" y="4748951"/>
            <a:ext cx="7515945" cy="1200329"/>
          </a:xfrm>
          <a:prstGeom prst="rect">
            <a:avLst/>
          </a:prstGeom>
          <a:noFill/>
          <a:ln w="9525">
            <a:noFill/>
            <a:miter lim="800000"/>
            <a:headEnd/>
            <a:tailEnd/>
          </a:ln>
        </p:spPr>
        <p:txBody>
          <a:bodyPr wrap="square">
            <a:spAutoFit/>
          </a:bodyPr>
          <a:lstStyle/>
          <a:p>
            <a:pPr algn="ctr"/>
            <a:r>
              <a:rPr lang="en-US" sz="3600" dirty="0">
                <a:latin typeface="Calibri" pitchFamily="1" charset="0"/>
              </a:rPr>
              <a:t>Atmosphere, plate tectonics, wind, water and gravity. Anything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Box 5"/>
          <p:cNvSpPr txBox="1">
            <a:spLocks noChangeArrowheads="1"/>
          </p:cNvSpPr>
          <p:nvPr/>
        </p:nvSpPr>
        <p:spPr bwMode="auto">
          <a:xfrm>
            <a:off x="1749425" y="1556792"/>
            <a:ext cx="5870575" cy="1323439"/>
          </a:xfrm>
          <a:prstGeom prst="rect">
            <a:avLst/>
          </a:prstGeom>
          <a:noFill/>
          <a:ln w="9525">
            <a:noFill/>
            <a:miter lim="800000"/>
            <a:headEnd/>
            <a:tailEnd/>
          </a:ln>
        </p:spPr>
        <p:txBody>
          <a:bodyPr>
            <a:spAutoFit/>
          </a:bodyPr>
          <a:lstStyle/>
          <a:p>
            <a:pPr algn="ctr"/>
            <a:r>
              <a:rPr lang="en-US" sz="8000" dirty="0">
                <a:latin typeface="Calibri" pitchFamily="1" charset="0"/>
              </a:rPr>
              <a:t>Quiz!!</a:t>
            </a:r>
          </a:p>
        </p:txBody>
      </p:sp>
      <p:sp>
        <p:nvSpPr>
          <p:cNvPr id="5" name="TextBox 4"/>
          <p:cNvSpPr txBox="1"/>
          <p:nvPr/>
        </p:nvSpPr>
        <p:spPr>
          <a:xfrm>
            <a:off x="1475656" y="3343672"/>
            <a:ext cx="6696744" cy="954107"/>
          </a:xfrm>
          <a:prstGeom prst="rect">
            <a:avLst/>
          </a:prstGeom>
          <a:noFill/>
        </p:spPr>
        <p:txBody>
          <a:bodyPr wrap="square" rtlCol="0">
            <a:spAutoFit/>
          </a:bodyPr>
          <a:lstStyle/>
          <a:p>
            <a:pPr algn="ctr"/>
            <a:r>
              <a:rPr lang="en-US" sz="2800" dirty="0"/>
              <a:t>What planet or moon surface are the following craters found 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3" descr="C:\My Documents\Terrestrial Impact Craters\Manicougan\manicouagan_sts9.jpg-6"/>
          <p:cNvPicPr>
            <a:picLocks noChangeAspect="1" noChangeArrowheads="1"/>
          </p:cNvPicPr>
          <p:nvPr/>
        </p:nvPicPr>
        <p:blipFill>
          <a:blip r:embed="rId3" cstate="print"/>
          <a:srcRect t="356" r="5833" b="711"/>
          <a:stretch>
            <a:fillRect/>
          </a:stretch>
        </p:blipFill>
        <p:spPr bwMode="auto">
          <a:xfrm>
            <a:off x="0" y="0"/>
            <a:ext cx="9144000" cy="6858000"/>
          </a:xfrm>
          <a:prstGeom prst="rect">
            <a:avLst/>
          </a:prstGeom>
          <a:noFill/>
          <a:ln w="9525">
            <a:noFill/>
            <a:miter lim="800000"/>
            <a:headEnd/>
            <a:tailEnd/>
          </a:ln>
        </p:spPr>
      </p:pic>
      <p:sp>
        <p:nvSpPr>
          <p:cNvPr id="6"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7" name="Picture 3" descr="C:\My Documents\Terrestrial Impact Craters\Manicougan\manicouagan_sts9.jpg-6"/>
          <p:cNvPicPr>
            <a:picLocks noChangeAspect="1" noChangeArrowheads="1"/>
          </p:cNvPicPr>
          <p:nvPr/>
        </p:nvPicPr>
        <p:blipFill>
          <a:blip r:embed="rId3" cstate="print"/>
          <a:srcRect t="356" r="5833" b="711"/>
          <a:stretch>
            <a:fillRect/>
          </a:stretch>
        </p:blipFill>
        <p:spPr bwMode="auto">
          <a:xfrm>
            <a:off x="0" y="3026"/>
            <a:ext cx="9144000" cy="6858000"/>
          </a:xfrm>
          <a:prstGeom prst="rect">
            <a:avLst/>
          </a:prstGeom>
          <a:noFill/>
          <a:ln w="9525">
            <a:noFill/>
            <a:miter lim="800000"/>
            <a:headEnd/>
            <a:tailEnd/>
          </a:ln>
        </p:spPr>
      </p:pic>
      <p:sp>
        <p:nvSpPr>
          <p:cNvPr id="62468"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1.</a:t>
            </a:r>
          </a:p>
        </p:txBody>
      </p:sp>
      <p:sp>
        <p:nvSpPr>
          <p:cNvPr id="5" name="TextBox 4"/>
          <p:cNvSpPr txBox="1"/>
          <p:nvPr/>
        </p:nvSpPr>
        <p:spPr>
          <a:xfrm>
            <a:off x="1432719" y="714092"/>
            <a:ext cx="6278563" cy="708025"/>
          </a:xfrm>
          <a:prstGeom prst="rect">
            <a:avLst/>
          </a:prstGeom>
          <a:solidFill>
            <a:schemeClr val="tx1">
              <a:alpha val="60000"/>
            </a:schemeClr>
          </a:solidFill>
        </p:spPr>
        <p:txBody>
          <a:bodyPr wrap="none">
            <a:spAutoFit/>
          </a:bodyPr>
          <a:lstStyle/>
          <a:p>
            <a:pPr fontAlgn="auto">
              <a:spcBef>
                <a:spcPts val="0"/>
              </a:spcBef>
              <a:spcAft>
                <a:spcPts val="0"/>
              </a:spcAft>
              <a:defRPr/>
            </a:pPr>
            <a:r>
              <a:rPr lang="en-US" sz="4000" b="1" dirty="0">
                <a:solidFill>
                  <a:schemeClr val="bg1"/>
                </a:solidFill>
                <a:effectLst>
                  <a:outerShdw blurRad="38100" dist="38100" dir="2700000" algn="tl">
                    <a:srgbClr val="000000">
                      <a:alpha val="43137"/>
                    </a:srgbClr>
                  </a:outerShdw>
                </a:effectLst>
                <a:latin typeface="+mj-lt"/>
                <a:ea typeface="+mn-ea"/>
              </a:rPr>
              <a:t>Manicouagan crater, Quebec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7" descr="http://www.footootjes.nl/Astrophotography_Lunar/20070328_Tycho_B_RF_34G700_f103Grad256Map9_wvD2Gauss_1014x758.jpg"/>
          <p:cNvPicPr>
            <a:picLocks noChangeAspect="1" noChangeArrowheads="1"/>
          </p:cNvPicPr>
          <p:nvPr/>
        </p:nvPicPr>
        <p:blipFill>
          <a:blip r:embed="rId3" cstate="print"/>
          <a:srcRect/>
          <a:stretch>
            <a:fillRect/>
          </a:stretch>
        </p:blipFill>
        <p:spPr bwMode="auto">
          <a:xfrm>
            <a:off x="0" y="0"/>
            <a:ext cx="9177338" cy="6858000"/>
          </a:xfrm>
          <a:prstGeom prst="rect">
            <a:avLst/>
          </a:prstGeom>
          <a:noFill/>
          <a:ln w="9525">
            <a:noFill/>
            <a:miter lim="800000"/>
            <a:headEnd/>
            <a:tailEnd/>
          </a:ln>
        </p:spPr>
      </p:pic>
      <p:sp>
        <p:nvSpPr>
          <p:cNvPr id="7"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7" descr="http://www.footootjes.nl/Astrophotography_Lunar/20070328_Tycho_B_RF_34G700_f103Grad256Map9_wvD2Gauss_1014x758.jpg"/>
          <p:cNvPicPr>
            <a:picLocks noChangeAspect="1" noChangeArrowheads="1"/>
          </p:cNvPicPr>
          <p:nvPr/>
        </p:nvPicPr>
        <p:blipFill>
          <a:blip r:embed="rId3" cstate="print"/>
          <a:srcRect/>
          <a:stretch>
            <a:fillRect/>
          </a:stretch>
        </p:blipFill>
        <p:spPr bwMode="auto">
          <a:xfrm>
            <a:off x="0" y="0"/>
            <a:ext cx="9177338" cy="6858000"/>
          </a:xfrm>
          <a:prstGeom prst="rect">
            <a:avLst/>
          </a:prstGeom>
          <a:noFill/>
          <a:ln w="9525">
            <a:noFill/>
            <a:miter lim="800000"/>
            <a:headEnd/>
            <a:tailEnd/>
          </a:ln>
        </p:spPr>
      </p:pic>
      <p:sp>
        <p:nvSpPr>
          <p:cNvPr id="8"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2.</a:t>
            </a:r>
          </a:p>
        </p:txBody>
      </p:sp>
      <p:sp>
        <p:nvSpPr>
          <p:cNvPr id="9" name="TextBox 8"/>
          <p:cNvSpPr txBox="1"/>
          <p:nvPr/>
        </p:nvSpPr>
        <p:spPr>
          <a:xfrm>
            <a:off x="1432719" y="714092"/>
            <a:ext cx="4330929" cy="707886"/>
          </a:xfrm>
          <a:prstGeom prst="rect">
            <a:avLst/>
          </a:prstGeom>
          <a:solidFill>
            <a:schemeClr val="tx1">
              <a:alpha val="60000"/>
            </a:schemeClr>
          </a:solidFill>
        </p:spPr>
        <p:txBody>
          <a:bodyPr wrap="none">
            <a:spAutoFit/>
          </a:bodyPr>
          <a:lstStyle/>
          <a:p>
            <a:pPr fontAlgn="auto">
              <a:spcBef>
                <a:spcPts val="0"/>
              </a:spcBef>
              <a:spcAft>
                <a:spcPts val="0"/>
              </a:spcAft>
              <a:defRPr/>
            </a:pPr>
            <a:r>
              <a:rPr lang="en-US" sz="4000" b="1" dirty="0" err="1">
                <a:solidFill>
                  <a:schemeClr val="bg1"/>
                </a:solidFill>
                <a:effectLst>
                  <a:outerShdw blurRad="38100" dist="38100" dir="2700000" algn="tl">
                    <a:srgbClr val="000000">
                      <a:alpha val="43137"/>
                    </a:srgbClr>
                  </a:outerShdw>
                </a:effectLst>
                <a:latin typeface="+mj-lt"/>
                <a:ea typeface="+mn-ea"/>
              </a:rPr>
              <a:t>Tycho</a:t>
            </a:r>
            <a:r>
              <a:rPr lang="en-US" sz="4000" b="1" dirty="0">
                <a:solidFill>
                  <a:schemeClr val="bg1"/>
                </a:solidFill>
                <a:effectLst>
                  <a:outerShdw blurRad="38100" dist="38100" dir="2700000" algn="tl">
                    <a:srgbClr val="000000">
                      <a:alpha val="43137"/>
                    </a:srgbClr>
                  </a:outerShdw>
                </a:effectLst>
                <a:latin typeface="+mj-lt"/>
                <a:ea typeface="+mn-ea"/>
              </a:rPr>
              <a:t> Crater, Moon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1" name="Picture 4" descr="C:\Documents and Settings\GOsinski\My Documents\Impact cratering\Meteor Crater\Remote sensing\Meteor Crater2.jpg"/>
          <p:cNvPicPr>
            <a:picLocks noChangeAspect="1" noChangeArrowheads="1"/>
          </p:cNvPicPr>
          <p:nvPr/>
        </p:nvPicPr>
        <p:blipFill>
          <a:blip r:embed="rId3" cstate="print"/>
          <a:srcRect t="1453" r="2174"/>
          <a:stretch>
            <a:fillRect/>
          </a:stretch>
        </p:blipFill>
        <p:spPr bwMode="auto">
          <a:xfrm>
            <a:off x="0" y="0"/>
            <a:ext cx="9144000" cy="6858000"/>
          </a:xfrm>
          <a:prstGeom prst="rect">
            <a:avLst/>
          </a:prstGeom>
          <a:noFill/>
          <a:ln w="9525">
            <a:noFill/>
            <a:miter lim="800000"/>
            <a:headEnd/>
            <a:tailEnd/>
          </a:ln>
        </p:spPr>
      </p:pic>
      <p:sp>
        <p:nvSpPr>
          <p:cNvPr id="6"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9" name="Picture 4" descr="C:\Documents and Settings\GOsinski\My Documents\Impact cratering\Meteor Crater\Remote sensing\Meteor Crater2.jpg"/>
          <p:cNvPicPr>
            <a:picLocks noChangeAspect="1" noChangeArrowheads="1"/>
          </p:cNvPicPr>
          <p:nvPr/>
        </p:nvPicPr>
        <p:blipFill>
          <a:blip r:embed="rId3" cstate="print"/>
          <a:srcRect t="1453" r="2174"/>
          <a:stretch>
            <a:fillRect/>
          </a:stretch>
        </p:blipFill>
        <p:spPr bwMode="auto">
          <a:xfrm>
            <a:off x="0" y="6102"/>
            <a:ext cx="9144000" cy="6858000"/>
          </a:xfrm>
          <a:prstGeom prst="rect">
            <a:avLst/>
          </a:prstGeom>
          <a:noFill/>
          <a:ln w="9525">
            <a:noFill/>
            <a:miter lim="800000"/>
            <a:headEnd/>
            <a:tailEnd/>
          </a:ln>
        </p:spPr>
      </p:pic>
      <p:sp>
        <p:nvSpPr>
          <p:cNvPr id="8"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3.</a:t>
            </a:r>
          </a:p>
        </p:txBody>
      </p:sp>
      <p:sp>
        <p:nvSpPr>
          <p:cNvPr id="9" name="TextBox 8"/>
          <p:cNvSpPr txBox="1"/>
          <p:nvPr/>
        </p:nvSpPr>
        <p:spPr>
          <a:xfrm>
            <a:off x="1432719" y="714092"/>
            <a:ext cx="7448834" cy="707886"/>
          </a:xfrm>
          <a:prstGeom prst="rect">
            <a:avLst/>
          </a:prstGeom>
          <a:solidFill>
            <a:schemeClr val="tx1">
              <a:alpha val="60000"/>
            </a:schemeClr>
          </a:solidFill>
        </p:spPr>
        <p:txBody>
          <a:bodyPr wrap="none">
            <a:spAutoFit/>
          </a:bodyPr>
          <a:lstStyle/>
          <a:p>
            <a:pPr fontAlgn="auto">
              <a:spcBef>
                <a:spcPts val="0"/>
              </a:spcBef>
              <a:spcAft>
                <a:spcPts val="0"/>
              </a:spcAft>
              <a:defRPr/>
            </a:pPr>
            <a:r>
              <a:rPr lang="en-US" sz="4000" b="1" dirty="0">
                <a:solidFill>
                  <a:schemeClr val="bg1"/>
                </a:solidFill>
                <a:effectLst>
                  <a:outerShdw blurRad="38100" dist="38100" dir="2700000" algn="tl">
                    <a:srgbClr val="000000">
                      <a:alpha val="43137"/>
                    </a:srgbClr>
                  </a:outerShdw>
                </a:effectLst>
                <a:latin typeface="+mj-lt"/>
                <a:ea typeface="+mn-ea"/>
              </a:rPr>
              <a:t>Barringer (Meteor) Crater, Arizona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7" descr="Tenoumer Crater, Mauritania"/>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7" descr="Tenoumer Crater, Mauritania"/>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4.</a:t>
            </a:r>
          </a:p>
        </p:txBody>
      </p:sp>
      <p:sp>
        <p:nvSpPr>
          <p:cNvPr id="6" name="TextBox 5"/>
          <p:cNvSpPr txBox="1"/>
          <p:nvPr/>
        </p:nvSpPr>
        <p:spPr>
          <a:xfrm>
            <a:off x="1432719" y="714092"/>
            <a:ext cx="6599755" cy="707886"/>
          </a:xfrm>
          <a:prstGeom prst="rect">
            <a:avLst/>
          </a:prstGeom>
          <a:solidFill>
            <a:schemeClr val="tx1">
              <a:alpha val="60000"/>
            </a:schemeClr>
          </a:solidFill>
        </p:spPr>
        <p:txBody>
          <a:bodyPr wrap="none">
            <a:spAutoFit/>
          </a:bodyPr>
          <a:lstStyle/>
          <a:p>
            <a:pPr fontAlgn="auto">
              <a:spcBef>
                <a:spcPts val="0"/>
              </a:spcBef>
              <a:spcAft>
                <a:spcPts val="0"/>
              </a:spcAft>
              <a:defRPr/>
            </a:pPr>
            <a:r>
              <a:rPr lang="en-US" sz="4000" b="1" dirty="0" err="1">
                <a:solidFill>
                  <a:schemeClr val="bg1"/>
                </a:solidFill>
                <a:effectLst>
                  <a:outerShdw blurRad="38100" dist="38100" dir="2700000" algn="tl">
                    <a:srgbClr val="000000">
                      <a:alpha val="43137"/>
                    </a:srgbClr>
                  </a:outerShdw>
                </a:effectLst>
                <a:latin typeface="+mj-lt"/>
                <a:ea typeface="+mn-ea"/>
              </a:rPr>
              <a:t>Tenoumer</a:t>
            </a:r>
            <a:r>
              <a:rPr lang="en-US" sz="4000" b="1" dirty="0">
                <a:solidFill>
                  <a:schemeClr val="bg1"/>
                </a:solidFill>
                <a:effectLst>
                  <a:outerShdw blurRad="38100" dist="38100" dir="2700000" algn="tl">
                    <a:srgbClr val="000000">
                      <a:alpha val="43137"/>
                    </a:srgbClr>
                  </a:outerShdw>
                </a:effectLst>
                <a:latin typeface="+mj-lt"/>
                <a:ea typeface="+mn-ea"/>
              </a:rPr>
              <a:t>, Mauritania (Africa)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5" name="Picture 9" descr="File:Victoria crater from HiRise.jpg">
            <a:hlinkClick r:id="rId3"/>
          </p:cNvPr>
          <p:cNvPicPr>
            <a:picLocks noChangeAspect="1" noChangeArrowheads="1"/>
          </p:cNvPicPr>
          <p:nvPr/>
        </p:nvPicPr>
        <p:blipFill rotWithShape="1">
          <a:blip r:embed="rId4" cstate="print"/>
          <a:srcRect t="22775" b="17602"/>
          <a:stretch/>
        </p:blipFill>
        <p:spPr bwMode="auto">
          <a:xfrm>
            <a:off x="0" y="0"/>
            <a:ext cx="9144000" cy="6858000"/>
          </a:xfrm>
          <a:prstGeom prst="rect">
            <a:avLst/>
          </a:prstGeom>
          <a:noFill/>
          <a:ln w="9525">
            <a:noFill/>
            <a:miter lim="800000"/>
            <a:headEnd/>
            <a:tailEnd/>
          </a:ln>
        </p:spPr>
      </p:pic>
      <p:sp>
        <p:nvSpPr>
          <p:cNvPr id="5"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5" name="Picture 9" descr="File:Victoria crater from HiRise.jpg">
            <a:hlinkClick r:id="rId3"/>
          </p:cNvPr>
          <p:cNvPicPr>
            <a:picLocks noChangeAspect="1" noChangeArrowheads="1"/>
          </p:cNvPicPr>
          <p:nvPr/>
        </p:nvPicPr>
        <p:blipFill rotWithShape="1">
          <a:blip r:embed="rId4" cstate="print"/>
          <a:srcRect t="22775" b="17602"/>
          <a:stretch/>
        </p:blipFill>
        <p:spPr bwMode="auto">
          <a:xfrm>
            <a:off x="0" y="0"/>
            <a:ext cx="9144000" cy="6858000"/>
          </a:xfrm>
          <a:prstGeom prst="rect">
            <a:avLst/>
          </a:prstGeom>
          <a:noFill/>
          <a:ln w="9525">
            <a:noFill/>
            <a:miter lim="800000"/>
            <a:headEnd/>
            <a:tailEnd/>
          </a:ln>
        </p:spPr>
      </p:pic>
      <p:sp>
        <p:nvSpPr>
          <p:cNvPr id="4" name="TextBox 3"/>
          <p:cNvSpPr txBox="1">
            <a:spLocks noChangeArrowheads="1"/>
          </p:cNvSpPr>
          <p:nvPr/>
        </p:nvSpPr>
        <p:spPr bwMode="auto">
          <a:xfrm>
            <a:off x="179512" y="709012"/>
            <a:ext cx="727404" cy="707886"/>
          </a:xfrm>
          <a:prstGeom prst="rect">
            <a:avLst/>
          </a:prstGeom>
          <a:solidFill>
            <a:schemeClr val="tx1">
              <a:alpha val="60000"/>
            </a:schemeClr>
          </a:solidFill>
          <a:ln w="9525">
            <a:noFill/>
            <a:miter lim="800000"/>
            <a:headEnd/>
            <a:tailEnd/>
          </a:ln>
        </p:spPr>
        <p:txBody>
          <a:bodyPr wrap="square">
            <a:spAutoFit/>
          </a:bodyPr>
          <a:lstStyle/>
          <a:p>
            <a:pPr algn="ctr"/>
            <a:r>
              <a:rPr lang="en-US" sz="4000" b="1" dirty="0">
                <a:solidFill>
                  <a:schemeClr val="bg1"/>
                </a:solidFill>
                <a:effectLst>
                  <a:outerShdw blurRad="38100" dist="38100" dir="2700000" algn="tl">
                    <a:srgbClr val="000000">
                      <a:alpha val="43137"/>
                    </a:srgbClr>
                  </a:outerShdw>
                </a:effectLst>
                <a:latin typeface="+mj-lt"/>
              </a:rPr>
              <a:t>5.</a:t>
            </a:r>
          </a:p>
        </p:txBody>
      </p:sp>
      <p:sp>
        <p:nvSpPr>
          <p:cNvPr id="6" name="TextBox 5"/>
          <p:cNvSpPr txBox="1"/>
          <p:nvPr/>
        </p:nvSpPr>
        <p:spPr>
          <a:xfrm>
            <a:off x="1432719" y="714092"/>
            <a:ext cx="4553811" cy="707886"/>
          </a:xfrm>
          <a:prstGeom prst="rect">
            <a:avLst/>
          </a:prstGeom>
          <a:solidFill>
            <a:schemeClr val="tx1">
              <a:alpha val="60000"/>
            </a:schemeClr>
          </a:solidFill>
        </p:spPr>
        <p:txBody>
          <a:bodyPr wrap="none">
            <a:spAutoFit/>
          </a:bodyPr>
          <a:lstStyle/>
          <a:p>
            <a:pPr fontAlgn="auto">
              <a:spcBef>
                <a:spcPts val="0"/>
              </a:spcBef>
              <a:spcAft>
                <a:spcPts val="0"/>
              </a:spcAft>
              <a:defRPr/>
            </a:pPr>
            <a:r>
              <a:rPr lang="en-US" sz="4000" b="1" dirty="0">
                <a:solidFill>
                  <a:schemeClr val="bg1"/>
                </a:solidFill>
                <a:effectLst>
                  <a:outerShdw blurRad="38100" dist="38100" dir="2700000" algn="tl">
                    <a:srgbClr val="000000">
                      <a:alpha val="43137"/>
                    </a:srgbClr>
                  </a:outerShdw>
                </a:effectLst>
                <a:latin typeface="+mj-lt"/>
                <a:ea typeface="+mn-ea"/>
              </a:rPr>
              <a:t>Victoria Crater, Mars</a:t>
            </a:r>
          </a:p>
        </p:txBody>
      </p:sp>
    </p:spTree>
    <p:extLst>
      <p:ext uri="{BB962C8B-B14F-4D97-AF65-F5344CB8AC3E}">
        <p14:creationId xmlns:p14="http://schemas.microsoft.com/office/powerpoint/2010/main" val="1345708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3" name="Picture 4" descr="Meteor.jpg"/>
          <p:cNvPicPr>
            <a:picLocks noChangeAspect="1"/>
          </p:cNvPicPr>
          <p:nvPr/>
        </p:nvPicPr>
        <p:blipFill>
          <a:blip r:embed="rId3" cstate="print"/>
          <a:srcRect l="10066" t="34215" r="55540" b="38193"/>
          <a:stretch>
            <a:fillRect/>
          </a:stretch>
        </p:blipFill>
        <p:spPr bwMode="auto">
          <a:xfrm>
            <a:off x="5537111" y="2079964"/>
            <a:ext cx="2923321" cy="1782211"/>
          </a:xfrm>
          <a:prstGeom prst="rect">
            <a:avLst/>
          </a:prstGeom>
          <a:noFill/>
          <a:ln w="9525">
            <a:noFill/>
            <a:miter lim="800000"/>
            <a:headEnd/>
            <a:tailEnd/>
          </a:ln>
        </p:spPr>
      </p:pic>
      <p:sp>
        <p:nvSpPr>
          <p:cNvPr id="8" name="TextBox 7"/>
          <p:cNvSpPr txBox="1">
            <a:spLocks noChangeArrowheads="1"/>
          </p:cNvSpPr>
          <p:nvPr/>
        </p:nvSpPr>
        <p:spPr bwMode="auto">
          <a:xfrm>
            <a:off x="682352" y="2260883"/>
            <a:ext cx="4800600" cy="1570038"/>
          </a:xfrm>
          <a:prstGeom prst="rect">
            <a:avLst/>
          </a:prstGeom>
          <a:noFill/>
          <a:ln w="9525">
            <a:noFill/>
            <a:miter lim="800000"/>
            <a:headEnd/>
            <a:tailEnd/>
          </a:ln>
        </p:spPr>
        <p:txBody>
          <a:bodyPr>
            <a:spAutoFit/>
          </a:bodyPr>
          <a:lstStyle/>
          <a:p>
            <a:r>
              <a:rPr lang="en-US" sz="3200" u="sng" dirty="0">
                <a:solidFill>
                  <a:srgbClr val="FFFF00"/>
                </a:solidFill>
                <a:latin typeface="Calibri" pitchFamily="1" charset="0"/>
              </a:rPr>
              <a:t>Meteor</a:t>
            </a:r>
            <a:r>
              <a:rPr lang="en-US" sz="3200" dirty="0">
                <a:solidFill>
                  <a:srgbClr val="FFFF00"/>
                </a:solidFill>
                <a:latin typeface="Calibri" pitchFamily="1" charset="0"/>
              </a:rPr>
              <a:t>: light formed by meteoroid traveling through atmosphere.</a:t>
            </a:r>
          </a:p>
        </p:txBody>
      </p:sp>
      <p:sp>
        <p:nvSpPr>
          <p:cNvPr id="9" name="TextBox 8"/>
          <p:cNvSpPr txBox="1">
            <a:spLocks noChangeArrowheads="1"/>
          </p:cNvSpPr>
          <p:nvPr/>
        </p:nvSpPr>
        <p:spPr bwMode="auto">
          <a:xfrm>
            <a:off x="682352" y="260648"/>
            <a:ext cx="5257800" cy="1570038"/>
          </a:xfrm>
          <a:prstGeom prst="rect">
            <a:avLst/>
          </a:prstGeom>
          <a:noFill/>
          <a:ln w="9525">
            <a:noFill/>
            <a:miter lim="800000"/>
            <a:headEnd/>
            <a:tailEnd/>
          </a:ln>
        </p:spPr>
        <p:txBody>
          <a:bodyPr>
            <a:spAutoFit/>
          </a:bodyPr>
          <a:lstStyle/>
          <a:p>
            <a:r>
              <a:rPr lang="en-US" sz="3200" u="sng" dirty="0">
                <a:solidFill>
                  <a:srgbClr val="00B0F0"/>
                </a:solidFill>
                <a:latin typeface="Calibri" pitchFamily="1" charset="0"/>
              </a:rPr>
              <a:t>Meteoroid</a:t>
            </a:r>
            <a:r>
              <a:rPr lang="en-US" sz="3200" dirty="0">
                <a:solidFill>
                  <a:srgbClr val="00B0F0"/>
                </a:solidFill>
                <a:latin typeface="Calibri" pitchFamily="1" charset="0"/>
              </a:rPr>
              <a:t>: a piece of asteroid, comet, or another planet in space.</a:t>
            </a:r>
          </a:p>
        </p:txBody>
      </p:sp>
      <p:sp>
        <p:nvSpPr>
          <p:cNvPr id="10" name="TextBox 9"/>
          <p:cNvSpPr txBox="1">
            <a:spLocks noChangeArrowheads="1"/>
          </p:cNvSpPr>
          <p:nvPr/>
        </p:nvSpPr>
        <p:spPr bwMode="auto">
          <a:xfrm>
            <a:off x="682352" y="4238620"/>
            <a:ext cx="4038600" cy="1077913"/>
          </a:xfrm>
          <a:prstGeom prst="rect">
            <a:avLst/>
          </a:prstGeom>
          <a:noFill/>
          <a:ln w="9525">
            <a:noFill/>
            <a:miter lim="800000"/>
            <a:headEnd/>
            <a:tailEnd/>
          </a:ln>
        </p:spPr>
        <p:txBody>
          <a:bodyPr>
            <a:spAutoFit/>
          </a:bodyPr>
          <a:lstStyle/>
          <a:p>
            <a:r>
              <a:rPr lang="en-US" sz="3200" u="sng" dirty="0">
                <a:solidFill>
                  <a:srgbClr val="FF0000"/>
                </a:solidFill>
                <a:latin typeface="Calibri" pitchFamily="1" charset="0"/>
              </a:rPr>
              <a:t>Meteorite</a:t>
            </a:r>
            <a:r>
              <a:rPr lang="en-US" sz="3200" dirty="0">
                <a:solidFill>
                  <a:srgbClr val="FF0000"/>
                </a:solidFill>
                <a:latin typeface="Calibri" pitchFamily="1" charset="0"/>
              </a:rPr>
              <a:t>: the rock left on the surface.</a:t>
            </a:r>
          </a:p>
        </p:txBody>
      </p:sp>
      <p:pic>
        <p:nvPicPr>
          <p:cNvPr id="97287" name="Picture 2" descr="Zobacz opis. Po kliknięciu na obrazek załaduje się wersja&#10; o największej dostępnej rozdzielczości.">
            <a:hlinkClick r:id="rId4"/>
          </p:cNvPr>
          <p:cNvPicPr>
            <a:picLocks noChangeAspect="1" noChangeArrowheads="1"/>
          </p:cNvPicPr>
          <p:nvPr/>
        </p:nvPicPr>
        <p:blipFill>
          <a:blip r:embed="rId5" cstate="print"/>
          <a:srcRect/>
          <a:stretch>
            <a:fillRect/>
          </a:stretch>
        </p:blipFill>
        <p:spPr bwMode="auto">
          <a:xfrm>
            <a:off x="5835697" y="153291"/>
            <a:ext cx="2326148" cy="1744611"/>
          </a:xfrm>
          <a:prstGeom prst="rect">
            <a:avLst/>
          </a:prstGeom>
          <a:noFill/>
          <a:ln w="9525">
            <a:noFill/>
            <a:miter lim="800000"/>
            <a:headEnd/>
            <a:tailEnd/>
          </a:ln>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t="27105" r="7897" b="11775"/>
          <a:stretch/>
        </p:blipFill>
        <p:spPr>
          <a:xfrm>
            <a:off x="5782580" y="4118953"/>
            <a:ext cx="2432382" cy="18303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rotWithShape="1">
          <a:blip r:embed="rId3" cstate="print"/>
          <a:srcRect l="43127" b="62446"/>
          <a:stretch/>
        </p:blipFill>
        <p:spPr bwMode="auto">
          <a:xfrm>
            <a:off x="0" y="0"/>
            <a:ext cx="9144000" cy="6021288"/>
          </a:xfrm>
          <a:prstGeom prst="rect">
            <a:avLst/>
          </a:prstGeom>
          <a:noFill/>
          <a:ln w="9525">
            <a:noFill/>
            <a:miter lim="800000"/>
            <a:headEnd/>
            <a:tailEnd/>
          </a:ln>
        </p:spPr>
      </p:pic>
      <p:sp>
        <p:nvSpPr>
          <p:cNvPr id="82947" name="TextBox 3"/>
          <p:cNvSpPr txBox="1">
            <a:spLocks noChangeArrowheads="1"/>
          </p:cNvSpPr>
          <p:nvPr/>
        </p:nvSpPr>
        <p:spPr bwMode="auto">
          <a:xfrm>
            <a:off x="1101688" y="1478394"/>
            <a:ext cx="6940624" cy="1446550"/>
          </a:xfrm>
          <a:prstGeom prst="rect">
            <a:avLst/>
          </a:prstGeom>
          <a:noFill/>
          <a:ln w="9525">
            <a:noFill/>
            <a:miter lim="800000"/>
            <a:headEnd/>
            <a:tailEnd/>
          </a:ln>
        </p:spPr>
        <p:txBody>
          <a:bodyPr wrap="square">
            <a:spAutoFit/>
          </a:bodyPr>
          <a:lstStyle/>
          <a:p>
            <a:pPr algn="ctr"/>
            <a:r>
              <a:rPr lang="en-US" sz="4400" dirty="0">
                <a:latin typeface="+mj-lt"/>
              </a:rPr>
              <a:t>What happens if a meteoroid approaches Earth?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rotWithShape="1">
          <a:blip r:embed="rId3" cstate="print"/>
          <a:srcRect l="43127" t="-1" r="1896" b="63698"/>
          <a:stretch/>
        </p:blipFill>
        <p:spPr bwMode="auto">
          <a:xfrm>
            <a:off x="0" y="0"/>
            <a:ext cx="9144000" cy="6021288"/>
          </a:xfrm>
          <a:prstGeom prst="rect">
            <a:avLst/>
          </a:prstGeom>
          <a:noFill/>
          <a:ln w="9525">
            <a:noFill/>
            <a:miter lim="800000"/>
            <a:headEnd/>
            <a:tailEnd/>
          </a:ln>
        </p:spPr>
      </p:pic>
      <p:sp>
        <p:nvSpPr>
          <p:cNvPr id="84995" name="TextBox 3"/>
          <p:cNvSpPr txBox="1">
            <a:spLocks noChangeArrowheads="1"/>
          </p:cNvSpPr>
          <p:nvPr/>
        </p:nvSpPr>
        <p:spPr bwMode="auto">
          <a:xfrm>
            <a:off x="102096" y="4797152"/>
            <a:ext cx="5334000" cy="1077913"/>
          </a:xfrm>
          <a:prstGeom prst="rect">
            <a:avLst/>
          </a:prstGeom>
          <a:noFill/>
          <a:ln w="9525">
            <a:noFill/>
            <a:miter lim="800000"/>
            <a:headEnd/>
            <a:tailEnd/>
          </a:ln>
        </p:spPr>
        <p:txBody>
          <a:bodyPr>
            <a:spAutoFit/>
          </a:bodyPr>
          <a:lstStyle/>
          <a:p>
            <a:r>
              <a:rPr lang="en-US" sz="3200" b="1" dirty="0">
                <a:latin typeface="Calibri" pitchFamily="1" charset="0"/>
              </a:rPr>
              <a:t>For </a:t>
            </a:r>
            <a:r>
              <a:rPr lang="en-US" sz="2400" b="1" i="1" u="sng" dirty="0">
                <a:latin typeface="Calibri" pitchFamily="1" charset="0"/>
              </a:rPr>
              <a:t>small</a:t>
            </a:r>
            <a:r>
              <a:rPr lang="en-US" sz="3200" b="1" dirty="0">
                <a:latin typeface="Calibri" pitchFamily="1" charset="0"/>
              </a:rPr>
              <a:t> meteoroids approaching Earth…</a:t>
            </a:r>
          </a:p>
        </p:txBody>
      </p:sp>
      <p:sp>
        <p:nvSpPr>
          <p:cNvPr id="8" name="Cloud 7"/>
          <p:cNvSpPr/>
          <p:nvPr/>
        </p:nvSpPr>
        <p:spPr>
          <a:xfrm>
            <a:off x="2209800" y="1447800"/>
            <a:ext cx="457200" cy="381000"/>
          </a:xfrm>
          <a:prstGeom prst="cloud">
            <a:avLst/>
          </a:prstGeom>
          <a:solidFill>
            <a:srgbClr val="BF7F3F"/>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1219200" y="9144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4998" name="TextBox 3"/>
          <p:cNvSpPr txBox="1">
            <a:spLocks noChangeArrowheads="1"/>
          </p:cNvSpPr>
          <p:nvPr/>
        </p:nvSpPr>
        <p:spPr bwMode="auto">
          <a:xfrm>
            <a:off x="3733800" y="533400"/>
            <a:ext cx="5105400" cy="1816100"/>
          </a:xfrm>
          <a:prstGeom prst="rect">
            <a:avLst/>
          </a:prstGeom>
          <a:noFill/>
          <a:ln w="9525">
            <a:noFill/>
            <a:miter lim="800000"/>
            <a:headEnd/>
            <a:tailEnd/>
          </a:ln>
        </p:spPr>
        <p:txBody>
          <a:bodyPr>
            <a:spAutoFit/>
          </a:bodyPr>
          <a:lstStyle/>
          <a:p>
            <a:r>
              <a:rPr lang="en-US" sz="2800" i="1">
                <a:solidFill>
                  <a:srgbClr val="F2F2F2"/>
                </a:solidFill>
                <a:latin typeface="Calibri" pitchFamily="1" charset="0"/>
              </a:rPr>
              <a:t>Small meteoroids:</a:t>
            </a:r>
          </a:p>
          <a:p>
            <a:pPr>
              <a:buFont typeface="Arial" charset="0"/>
              <a:buChar char="•"/>
            </a:pPr>
            <a:r>
              <a:rPr lang="en-US" sz="2800" i="1">
                <a:solidFill>
                  <a:srgbClr val="F2F2F2"/>
                </a:solidFill>
                <a:latin typeface="Calibri" pitchFamily="1" charset="0"/>
              </a:rPr>
              <a:t>   Come from Asteroid Belt       </a:t>
            </a:r>
          </a:p>
          <a:p>
            <a:r>
              <a:rPr lang="en-US" sz="2800" i="1">
                <a:solidFill>
                  <a:srgbClr val="F2F2F2"/>
                </a:solidFill>
                <a:latin typeface="Calibri" pitchFamily="1" charset="0"/>
              </a:rPr>
              <a:t>     or another planet. </a:t>
            </a:r>
          </a:p>
          <a:p>
            <a:pPr>
              <a:buFont typeface="Arial" charset="0"/>
              <a:buChar char="•"/>
            </a:pPr>
            <a:r>
              <a:rPr lang="en-US" sz="2800" i="1">
                <a:solidFill>
                  <a:srgbClr val="F2F2F2"/>
                </a:solidFill>
                <a:latin typeface="Calibri" pitchFamily="1" charset="0"/>
              </a:rPr>
              <a:t>   Pulled in by Earth’s gravity.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rotWithShape="1">
          <a:blip r:embed="rId3" cstate="print"/>
          <a:srcRect l="43127" r="1896" b="63698"/>
          <a:stretch/>
        </p:blipFill>
        <p:spPr bwMode="auto">
          <a:xfrm>
            <a:off x="0" y="0"/>
            <a:ext cx="9144000" cy="6021288"/>
          </a:xfrm>
          <a:prstGeom prst="rect">
            <a:avLst/>
          </a:prstGeom>
          <a:noFill/>
          <a:ln w="9525">
            <a:noFill/>
            <a:miter lim="800000"/>
            <a:headEnd/>
            <a:tailEnd/>
          </a:ln>
        </p:spPr>
      </p:pic>
      <p:sp>
        <p:nvSpPr>
          <p:cNvPr id="8" name="Cloud 7"/>
          <p:cNvSpPr/>
          <p:nvPr/>
        </p:nvSpPr>
        <p:spPr>
          <a:xfrm>
            <a:off x="2209800" y="1447800"/>
            <a:ext cx="457200" cy="381000"/>
          </a:xfrm>
          <a:prstGeom prst="cloud">
            <a:avLst/>
          </a:prstGeom>
          <a:solidFill>
            <a:srgbClr val="BF7F3F"/>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1219200" y="9144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Explosion 1 15"/>
          <p:cNvSpPr/>
          <p:nvPr/>
        </p:nvSpPr>
        <p:spPr>
          <a:xfrm rot="1556813">
            <a:off x="2859088" y="1944688"/>
            <a:ext cx="1909762" cy="1284287"/>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Cloud 13"/>
          <p:cNvSpPr/>
          <p:nvPr/>
        </p:nvSpPr>
        <p:spPr>
          <a:xfrm>
            <a:off x="3810000" y="2514600"/>
            <a:ext cx="381000" cy="304800"/>
          </a:xfrm>
          <a:prstGeom prst="cloud">
            <a:avLst/>
          </a:prstGeom>
          <a:solidFill>
            <a:srgbClr val="996633">
              <a:alpha val="57000"/>
            </a:srgbClr>
          </a:solidFill>
          <a:ln>
            <a:solidFill>
              <a:srgbClr val="663300">
                <a:alpha val="56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Arrow Connector 14"/>
          <p:cNvCxnSpPr/>
          <p:nvPr/>
        </p:nvCxnSpPr>
        <p:spPr>
          <a:xfrm>
            <a:off x="2819400" y="19812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7048" name="TextBox 3"/>
          <p:cNvSpPr txBox="1">
            <a:spLocks noChangeArrowheads="1"/>
          </p:cNvSpPr>
          <p:nvPr/>
        </p:nvSpPr>
        <p:spPr bwMode="auto">
          <a:xfrm>
            <a:off x="4724400" y="228600"/>
            <a:ext cx="4114800" cy="2246313"/>
          </a:xfrm>
          <a:prstGeom prst="rect">
            <a:avLst/>
          </a:prstGeom>
          <a:noFill/>
          <a:ln w="9525">
            <a:noFill/>
            <a:miter lim="800000"/>
            <a:headEnd/>
            <a:tailEnd/>
          </a:ln>
        </p:spPr>
        <p:txBody>
          <a:bodyPr>
            <a:spAutoFit/>
          </a:bodyPr>
          <a:lstStyle/>
          <a:p>
            <a:pPr>
              <a:buFont typeface="Arial" charset="0"/>
              <a:buChar char="•"/>
            </a:pPr>
            <a:r>
              <a:rPr lang="en-US" sz="2800" i="1">
                <a:solidFill>
                  <a:srgbClr val="F2F2F2"/>
                </a:solidFill>
                <a:latin typeface="Calibri" pitchFamily="1" charset="0"/>
              </a:rPr>
              <a:t>   Starts to burn up in  </a:t>
            </a:r>
          </a:p>
          <a:p>
            <a:r>
              <a:rPr lang="en-US" sz="2800" i="1">
                <a:solidFill>
                  <a:srgbClr val="F2F2F2"/>
                </a:solidFill>
                <a:latin typeface="Calibri" pitchFamily="1" charset="0"/>
              </a:rPr>
              <a:t>    Earth’s  atmosphere (85   </a:t>
            </a:r>
          </a:p>
          <a:p>
            <a:r>
              <a:rPr lang="en-US" sz="2800" i="1">
                <a:solidFill>
                  <a:srgbClr val="F2F2F2"/>
                </a:solidFill>
                <a:latin typeface="Calibri" pitchFamily="1" charset="0"/>
              </a:rPr>
              <a:t>    km altitude). </a:t>
            </a:r>
          </a:p>
          <a:p>
            <a:pPr>
              <a:buFont typeface="Arial" charset="0"/>
              <a:buChar char="•"/>
            </a:pPr>
            <a:r>
              <a:rPr lang="en-US" sz="2800" i="1">
                <a:solidFill>
                  <a:srgbClr val="F2F2F2"/>
                </a:solidFill>
                <a:latin typeface="Calibri" pitchFamily="1" charset="0"/>
              </a:rPr>
              <a:t>   The light seen is called a </a:t>
            </a:r>
          </a:p>
          <a:p>
            <a:r>
              <a:rPr lang="en-US" sz="2800" i="1">
                <a:solidFill>
                  <a:srgbClr val="F2F2F2"/>
                </a:solidFill>
                <a:latin typeface="Calibri" pitchFamily="1" charset="0"/>
              </a:rPr>
              <a:t>    </a:t>
            </a:r>
            <a:r>
              <a:rPr lang="en-US" sz="2800" i="1" u="sng">
                <a:solidFill>
                  <a:srgbClr val="F2F2F2"/>
                </a:solidFill>
                <a:latin typeface="Calibri" pitchFamily="1" charset="0"/>
              </a:rPr>
              <a:t>Meteor</a:t>
            </a:r>
            <a:r>
              <a:rPr lang="en-US" sz="2800" i="1">
                <a:solidFill>
                  <a:srgbClr val="F2F2F2"/>
                </a:solidFill>
                <a:latin typeface="Calibri" pitchFamily="1" charset="0"/>
              </a:rPr>
              <a:t>.</a:t>
            </a:r>
          </a:p>
        </p:txBody>
      </p:sp>
      <p:sp>
        <p:nvSpPr>
          <p:cNvPr id="13" name="TextBox 3"/>
          <p:cNvSpPr txBox="1">
            <a:spLocks noChangeArrowheads="1"/>
          </p:cNvSpPr>
          <p:nvPr/>
        </p:nvSpPr>
        <p:spPr bwMode="auto">
          <a:xfrm>
            <a:off x="102096" y="4797152"/>
            <a:ext cx="5334000" cy="1077913"/>
          </a:xfrm>
          <a:prstGeom prst="rect">
            <a:avLst/>
          </a:prstGeom>
          <a:noFill/>
          <a:ln w="9525">
            <a:noFill/>
            <a:miter lim="800000"/>
            <a:headEnd/>
            <a:tailEnd/>
          </a:ln>
        </p:spPr>
        <p:txBody>
          <a:bodyPr>
            <a:spAutoFit/>
          </a:bodyPr>
          <a:lstStyle/>
          <a:p>
            <a:r>
              <a:rPr lang="en-US" sz="3200" b="1" dirty="0">
                <a:latin typeface="Calibri" pitchFamily="1" charset="0"/>
              </a:rPr>
              <a:t>For </a:t>
            </a:r>
            <a:r>
              <a:rPr lang="en-US" sz="2400" b="1" i="1" u="sng" dirty="0">
                <a:latin typeface="Calibri" pitchFamily="1" charset="0"/>
              </a:rPr>
              <a:t>small</a:t>
            </a:r>
            <a:r>
              <a:rPr lang="en-US" sz="3200" b="1" dirty="0">
                <a:latin typeface="Calibri" pitchFamily="1" charset="0"/>
              </a:rPr>
              <a:t> meteoroids approaching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rotWithShape="1">
          <a:blip r:embed="rId3" cstate="print"/>
          <a:srcRect l="45022" r="1" b="63698"/>
          <a:stretch/>
        </p:blipFill>
        <p:spPr bwMode="auto">
          <a:xfrm>
            <a:off x="0" y="0"/>
            <a:ext cx="9144000" cy="6021288"/>
          </a:xfrm>
          <a:prstGeom prst="rect">
            <a:avLst/>
          </a:prstGeom>
          <a:noFill/>
          <a:ln w="9525">
            <a:noFill/>
            <a:miter lim="800000"/>
            <a:headEnd/>
            <a:tailEnd/>
          </a:ln>
        </p:spPr>
      </p:pic>
      <p:sp>
        <p:nvSpPr>
          <p:cNvPr id="8" name="Cloud 7"/>
          <p:cNvSpPr/>
          <p:nvPr/>
        </p:nvSpPr>
        <p:spPr>
          <a:xfrm>
            <a:off x="2209800" y="1447800"/>
            <a:ext cx="457200" cy="381000"/>
          </a:xfrm>
          <a:prstGeom prst="cloud">
            <a:avLst/>
          </a:prstGeom>
          <a:solidFill>
            <a:srgbClr val="BF7F3F"/>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1219200" y="9144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Explosion 1 15"/>
          <p:cNvSpPr/>
          <p:nvPr/>
        </p:nvSpPr>
        <p:spPr>
          <a:xfrm rot="1556813">
            <a:off x="2859088" y="1944688"/>
            <a:ext cx="1909762" cy="1284287"/>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Cloud 13"/>
          <p:cNvSpPr/>
          <p:nvPr/>
        </p:nvSpPr>
        <p:spPr>
          <a:xfrm>
            <a:off x="3810000" y="2514600"/>
            <a:ext cx="381000" cy="304800"/>
          </a:xfrm>
          <a:prstGeom prst="cloud">
            <a:avLst/>
          </a:prstGeom>
          <a:solidFill>
            <a:srgbClr val="996633">
              <a:alpha val="57000"/>
            </a:srgbClr>
          </a:solidFill>
          <a:ln>
            <a:solidFill>
              <a:srgbClr val="663300">
                <a:alpha val="56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Arrow Connector 14"/>
          <p:cNvCxnSpPr/>
          <p:nvPr/>
        </p:nvCxnSpPr>
        <p:spPr>
          <a:xfrm>
            <a:off x="2819400" y="19812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Explosion 1 16"/>
          <p:cNvSpPr/>
          <p:nvPr/>
        </p:nvSpPr>
        <p:spPr>
          <a:xfrm rot="1556813">
            <a:off x="5507038" y="3609975"/>
            <a:ext cx="1349375" cy="752475"/>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Cloud 17"/>
          <p:cNvSpPr/>
          <p:nvPr/>
        </p:nvSpPr>
        <p:spPr>
          <a:xfrm flipV="1">
            <a:off x="6248400" y="3962400"/>
            <a:ext cx="228600" cy="152400"/>
          </a:xfrm>
          <a:prstGeom prst="cloud">
            <a:avLst/>
          </a:prstGeom>
          <a:solidFill>
            <a:srgbClr val="996633">
              <a:alpha val="57000"/>
            </a:srgbClr>
          </a:solidFill>
          <a:ln>
            <a:solidFill>
              <a:srgbClr val="663300">
                <a:alpha val="56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9" name="Straight Arrow Connector 18"/>
          <p:cNvCxnSpPr/>
          <p:nvPr/>
        </p:nvCxnSpPr>
        <p:spPr>
          <a:xfrm>
            <a:off x="4724400" y="3124200"/>
            <a:ext cx="1447800" cy="838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3"/>
          <p:cNvSpPr txBox="1">
            <a:spLocks noChangeArrowheads="1"/>
          </p:cNvSpPr>
          <p:nvPr/>
        </p:nvSpPr>
        <p:spPr bwMode="auto">
          <a:xfrm>
            <a:off x="4960938" y="332656"/>
            <a:ext cx="3954462" cy="2246769"/>
          </a:xfrm>
          <a:prstGeom prst="rect">
            <a:avLst/>
          </a:prstGeom>
          <a:noFill/>
          <a:ln w="9525">
            <a:noFill/>
            <a:miter lim="800000"/>
            <a:headEnd/>
            <a:tailEnd/>
          </a:ln>
        </p:spPr>
        <p:txBody>
          <a:bodyPr wrap="square">
            <a:spAutoFit/>
          </a:bodyPr>
          <a:lstStyle/>
          <a:p>
            <a:pPr marL="457200" indent="-457200">
              <a:buFont typeface="Arial" panose="020B0604020202020204" pitchFamily="34" charset="0"/>
              <a:buChar char="•"/>
              <a:defRPr/>
            </a:pPr>
            <a:r>
              <a:rPr lang="en-US" sz="2800" i="1" dirty="0">
                <a:latin typeface="Calibri" pitchFamily="34" charset="0"/>
                <a:ea typeface="+mn-ea"/>
              </a:rPr>
              <a:t>As the object continues to burn up, it loses mass and becomes smaller as it falls towards Earth. </a:t>
            </a:r>
          </a:p>
        </p:txBody>
      </p:sp>
      <p:sp>
        <p:nvSpPr>
          <p:cNvPr id="20" name="TextBox 3"/>
          <p:cNvSpPr txBox="1">
            <a:spLocks noChangeArrowheads="1"/>
          </p:cNvSpPr>
          <p:nvPr/>
        </p:nvSpPr>
        <p:spPr bwMode="auto">
          <a:xfrm>
            <a:off x="102096" y="4797152"/>
            <a:ext cx="5334000" cy="1077913"/>
          </a:xfrm>
          <a:prstGeom prst="rect">
            <a:avLst/>
          </a:prstGeom>
          <a:noFill/>
          <a:ln w="9525">
            <a:noFill/>
            <a:miter lim="800000"/>
            <a:headEnd/>
            <a:tailEnd/>
          </a:ln>
        </p:spPr>
        <p:txBody>
          <a:bodyPr>
            <a:spAutoFit/>
          </a:bodyPr>
          <a:lstStyle/>
          <a:p>
            <a:r>
              <a:rPr lang="en-US" sz="3200" b="1" dirty="0">
                <a:latin typeface="Calibri" pitchFamily="1" charset="0"/>
              </a:rPr>
              <a:t>For </a:t>
            </a:r>
            <a:r>
              <a:rPr lang="en-US" sz="2400" b="1" i="1" u="sng" dirty="0">
                <a:latin typeface="Calibri" pitchFamily="1" charset="0"/>
              </a:rPr>
              <a:t>small</a:t>
            </a:r>
            <a:r>
              <a:rPr lang="en-US" sz="3200" b="1" dirty="0">
                <a:latin typeface="Calibri" pitchFamily="1" charset="0"/>
              </a:rPr>
              <a:t> meteoroids approaching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rotWithShape="1">
          <a:blip r:embed="rId3" cstate="print"/>
          <a:srcRect l="43127" r="1896" b="63698"/>
          <a:stretch/>
        </p:blipFill>
        <p:spPr bwMode="auto">
          <a:xfrm>
            <a:off x="0" y="0"/>
            <a:ext cx="9144000" cy="6021288"/>
          </a:xfrm>
          <a:prstGeom prst="rect">
            <a:avLst/>
          </a:prstGeom>
          <a:noFill/>
          <a:ln w="9525">
            <a:noFill/>
            <a:miter lim="800000"/>
            <a:headEnd/>
            <a:tailEnd/>
          </a:ln>
        </p:spPr>
      </p:pic>
      <p:sp>
        <p:nvSpPr>
          <p:cNvPr id="8" name="Cloud 7"/>
          <p:cNvSpPr/>
          <p:nvPr/>
        </p:nvSpPr>
        <p:spPr>
          <a:xfrm>
            <a:off x="1371600" y="838200"/>
            <a:ext cx="457200" cy="381000"/>
          </a:xfrm>
          <a:prstGeom prst="cloud">
            <a:avLst/>
          </a:prstGeom>
          <a:solidFill>
            <a:srgbClr val="BF7F3F"/>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381000" y="3048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Explosion 1 15"/>
          <p:cNvSpPr/>
          <p:nvPr/>
        </p:nvSpPr>
        <p:spPr>
          <a:xfrm rot="1556813">
            <a:off x="2020888" y="1335088"/>
            <a:ext cx="1909762" cy="1284287"/>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Cloud 13"/>
          <p:cNvSpPr/>
          <p:nvPr/>
        </p:nvSpPr>
        <p:spPr>
          <a:xfrm>
            <a:off x="2971800" y="1905000"/>
            <a:ext cx="381000" cy="304800"/>
          </a:xfrm>
          <a:prstGeom prst="cloud">
            <a:avLst/>
          </a:prstGeom>
          <a:solidFill>
            <a:srgbClr val="996633">
              <a:alpha val="57000"/>
            </a:srgbClr>
          </a:solidFill>
          <a:ln>
            <a:solidFill>
              <a:srgbClr val="663300">
                <a:alpha val="56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Arrow Connector 14"/>
          <p:cNvCxnSpPr/>
          <p:nvPr/>
        </p:nvCxnSpPr>
        <p:spPr>
          <a:xfrm>
            <a:off x="1981200" y="13716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Explosion 1 16"/>
          <p:cNvSpPr/>
          <p:nvPr/>
        </p:nvSpPr>
        <p:spPr>
          <a:xfrm rot="1556813">
            <a:off x="4668838" y="3000375"/>
            <a:ext cx="1349375" cy="752475"/>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Cloud 17"/>
          <p:cNvSpPr/>
          <p:nvPr/>
        </p:nvSpPr>
        <p:spPr>
          <a:xfrm flipV="1">
            <a:off x="5410200" y="3352800"/>
            <a:ext cx="228600" cy="152400"/>
          </a:xfrm>
          <a:prstGeom prst="cloud">
            <a:avLst/>
          </a:prstGeom>
          <a:solidFill>
            <a:srgbClr val="996633">
              <a:alpha val="57000"/>
            </a:srgbClr>
          </a:solidFill>
          <a:ln>
            <a:solidFill>
              <a:srgbClr val="663300">
                <a:alpha val="56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9" name="Straight Arrow Connector 18"/>
          <p:cNvCxnSpPr/>
          <p:nvPr/>
        </p:nvCxnSpPr>
        <p:spPr>
          <a:xfrm>
            <a:off x="3886200" y="2514600"/>
            <a:ext cx="1447800" cy="838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019800" y="3657600"/>
            <a:ext cx="685800" cy="381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4-Point Star 26"/>
          <p:cNvSpPr/>
          <p:nvPr/>
        </p:nvSpPr>
        <p:spPr>
          <a:xfrm>
            <a:off x="6781800" y="4038600"/>
            <a:ext cx="152400" cy="152400"/>
          </a:xfrm>
          <a:prstGeom prst="star4">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TextBox 3"/>
          <p:cNvSpPr txBox="1">
            <a:spLocks noChangeArrowheads="1"/>
          </p:cNvSpPr>
          <p:nvPr/>
        </p:nvSpPr>
        <p:spPr bwMode="auto">
          <a:xfrm>
            <a:off x="5105961" y="304800"/>
            <a:ext cx="3923739" cy="2246769"/>
          </a:xfrm>
          <a:prstGeom prst="rect">
            <a:avLst/>
          </a:prstGeom>
          <a:noFill/>
          <a:ln w="9525">
            <a:noFill/>
            <a:miter lim="800000"/>
            <a:headEnd/>
            <a:tailEnd/>
          </a:ln>
        </p:spPr>
        <p:txBody>
          <a:bodyPr wrap="square">
            <a:spAutoFit/>
          </a:bodyPr>
          <a:lstStyle/>
          <a:p>
            <a:pPr marL="457200" indent="-457200">
              <a:buFont typeface="Arial" panose="020B0604020202020204" pitchFamily="34" charset="0"/>
              <a:buChar char="•"/>
              <a:defRPr/>
            </a:pPr>
            <a:r>
              <a:rPr lang="en-US" sz="2800" i="1" dirty="0">
                <a:latin typeface="Calibri" pitchFamily="34" charset="0"/>
                <a:ea typeface="+mn-ea"/>
              </a:rPr>
              <a:t>Very small objects will burn up completely in the sky and never reach the surface of Earth.</a:t>
            </a:r>
          </a:p>
        </p:txBody>
      </p:sp>
      <p:cxnSp>
        <p:nvCxnSpPr>
          <p:cNvPr id="23" name="Straight Arrow Connector 22"/>
          <p:cNvCxnSpPr/>
          <p:nvPr/>
        </p:nvCxnSpPr>
        <p:spPr>
          <a:xfrm>
            <a:off x="7086600" y="4267200"/>
            <a:ext cx="685800" cy="381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Multiply 28"/>
          <p:cNvSpPr/>
          <p:nvPr/>
        </p:nvSpPr>
        <p:spPr>
          <a:xfrm>
            <a:off x="7848600" y="4648200"/>
            <a:ext cx="228600" cy="228600"/>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TextBox 3"/>
          <p:cNvSpPr txBox="1">
            <a:spLocks noChangeArrowheads="1"/>
          </p:cNvSpPr>
          <p:nvPr/>
        </p:nvSpPr>
        <p:spPr bwMode="auto">
          <a:xfrm>
            <a:off x="102096" y="4797152"/>
            <a:ext cx="5334000" cy="1077913"/>
          </a:xfrm>
          <a:prstGeom prst="rect">
            <a:avLst/>
          </a:prstGeom>
          <a:noFill/>
          <a:ln w="9525">
            <a:noFill/>
            <a:miter lim="800000"/>
            <a:headEnd/>
            <a:tailEnd/>
          </a:ln>
        </p:spPr>
        <p:txBody>
          <a:bodyPr>
            <a:spAutoFit/>
          </a:bodyPr>
          <a:lstStyle/>
          <a:p>
            <a:r>
              <a:rPr lang="en-US" sz="3200" b="1" dirty="0">
                <a:latin typeface="Calibri" pitchFamily="1" charset="0"/>
              </a:rPr>
              <a:t>For </a:t>
            </a:r>
            <a:r>
              <a:rPr lang="en-US" sz="2400" b="1" i="1" u="sng" dirty="0">
                <a:latin typeface="Calibri" pitchFamily="1" charset="0"/>
              </a:rPr>
              <a:t>small</a:t>
            </a:r>
            <a:r>
              <a:rPr lang="en-US" sz="3200" b="1" dirty="0">
                <a:latin typeface="Calibri" pitchFamily="1" charset="0"/>
              </a:rPr>
              <a:t> meteoroids approaching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rotWithShape="1">
          <a:blip r:embed="rId3" cstate="print"/>
          <a:srcRect l="43127" r="1896" b="63698"/>
          <a:stretch/>
        </p:blipFill>
        <p:spPr bwMode="auto">
          <a:xfrm>
            <a:off x="0" y="0"/>
            <a:ext cx="9144000" cy="6021288"/>
          </a:xfrm>
          <a:prstGeom prst="rect">
            <a:avLst/>
          </a:prstGeom>
          <a:noFill/>
          <a:ln w="9525">
            <a:noFill/>
            <a:miter lim="800000"/>
            <a:headEnd/>
            <a:tailEnd/>
          </a:ln>
        </p:spPr>
      </p:pic>
      <p:sp>
        <p:nvSpPr>
          <p:cNvPr id="8" name="Cloud 7"/>
          <p:cNvSpPr/>
          <p:nvPr/>
        </p:nvSpPr>
        <p:spPr>
          <a:xfrm>
            <a:off x="1371600" y="838200"/>
            <a:ext cx="457200" cy="381000"/>
          </a:xfrm>
          <a:prstGeom prst="cloud">
            <a:avLst/>
          </a:prstGeom>
          <a:solidFill>
            <a:srgbClr val="BF7F3F"/>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381000" y="3048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Explosion 1 15"/>
          <p:cNvSpPr/>
          <p:nvPr/>
        </p:nvSpPr>
        <p:spPr>
          <a:xfrm rot="1556813">
            <a:off x="2020888" y="1335088"/>
            <a:ext cx="1909762" cy="1284287"/>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Cloud 13"/>
          <p:cNvSpPr/>
          <p:nvPr/>
        </p:nvSpPr>
        <p:spPr>
          <a:xfrm>
            <a:off x="2971800" y="1905000"/>
            <a:ext cx="381000" cy="304800"/>
          </a:xfrm>
          <a:prstGeom prst="cloud">
            <a:avLst/>
          </a:prstGeom>
          <a:solidFill>
            <a:srgbClr val="996633">
              <a:alpha val="57000"/>
            </a:srgbClr>
          </a:solidFill>
          <a:ln>
            <a:solidFill>
              <a:srgbClr val="663300">
                <a:alpha val="56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Arrow Connector 14"/>
          <p:cNvCxnSpPr/>
          <p:nvPr/>
        </p:nvCxnSpPr>
        <p:spPr>
          <a:xfrm>
            <a:off x="1981200" y="1371600"/>
            <a:ext cx="9906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Explosion 1 16"/>
          <p:cNvSpPr/>
          <p:nvPr/>
        </p:nvSpPr>
        <p:spPr>
          <a:xfrm rot="1556813">
            <a:off x="4668838" y="3000375"/>
            <a:ext cx="1349375" cy="752475"/>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Cloud 17"/>
          <p:cNvSpPr/>
          <p:nvPr/>
        </p:nvSpPr>
        <p:spPr>
          <a:xfrm flipV="1">
            <a:off x="5410200" y="3352800"/>
            <a:ext cx="228600" cy="152400"/>
          </a:xfrm>
          <a:prstGeom prst="cloud">
            <a:avLst/>
          </a:prstGeom>
          <a:solidFill>
            <a:srgbClr val="996633">
              <a:alpha val="57000"/>
            </a:srgbClr>
          </a:solidFill>
          <a:ln>
            <a:solidFill>
              <a:srgbClr val="663300">
                <a:alpha val="56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9" name="Straight Arrow Connector 18"/>
          <p:cNvCxnSpPr/>
          <p:nvPr/>
        </p:nvCxnSpPr>
        <p:spPr>
          <a:xfrm>
            <a:off x="3886200" y="2514600"/>
            <a:ext cx="1447800" cy="838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796136" y="3810000"/>
            <a:ext cx="1665312" cy="177703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Cloud 30"/>
          <p:cNvSpPr/>
          <p:nvPr/>
        </p:nvSpPr>
        <p:spPr>
          <a:xfrm flipV="1">
            <a:off x="7533456" y="5652864"/>
            <a:ext cx="228600" cy="152400"/>
          </a:xfrm>
          <a:prstGeom prst="cloud">
            <a:avLst/>
          </a:prstGeom>
          <a:solidFill>
            <a:srgbClr val="BF7F3F"/>
          </a:solid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197" name="TextBox 3"/>
          <p:cNvSpPr txBox="1">
            <a:spLocks noChangeArrowheads="1"/>
          </p:cNvSpPr>
          <p:nvPr/>
        </p:nvSpPr>
        <p:spPr bwMode="auto">
          <a:xfrm>
            <a:off x="4644008" y="228600"/>
            <a:ext cx="4342611" cy="2677656"/>
          </a:xfrm>
          <a:prstGeom prst="rect">
            <a:avLst/>
          </a:prstGeom>
          <a:noFill/>
          <a:ln w="9525">
            <a:noFill/>
            <a:miter lim="800000"/>
            <a:headEnd/>
            <a:tailEnd/>
          </a:ln>
        </p:spPr>
        <p:txBody>
          <a:bodyPr wrap="square">
            <a:spAutoFit/>
          </a:bodyPr>
          <a:lstStyle/>
          <a:p>
            <a:pPr marL="457200" indent="-457200">
              <a:buFont typeface="Arial" panose="020B0604020202020204" pitchFamily="34" charset="0"/>
              <a:buChar char="•"/>
            </a:pPr>
            <a:r>
              <a:rPr lang="en-US" sz="2800" i="1" dirty="0">
                <a:solidFill>
                  <a:srgbClr val="F2F2F2"/>
                </a:solidFill>
                <a:latin typeface="Calibri" pitchFamily="1" charset="0"/>
              </a:rPr>
              <a:t>Larger meteoroids may reach the surface of the Earth. If they are found, we call them </a:t>
            </a:r>
            <a:r>
              <a:rPr lang="en-US" sz="2800" i="1" u="sng" dirty="0">
                <a:solidFill>
                  <a:srgbClr val="F2F2F2"/>
                </a:solidFill>
                <a:latin typeface="Calibri" pitchFamily="1" charset="0"/>
              </a:rPr>
              <a:t>meteorites.</a:t>
            </a:r>
            <a:br>
              <a:rPr lang="en-US" sz="2800" i="1" u="sng" dirty="0">
                <a:solidFill>
                  <a:srgbClr val="F2F2F2"/>
                </a:solidFill>
                <a:latin typeface="Calibri" pitchFamily="1" charset="0"/>
              </a:rPr>
            </a:br>
            <a:r>
              <a:rPr lang="en-US" sz="2800" i="1" dirty="0">
                <a:solidFill>
                  <a:srgbClr val="F2F2F2"/>
                </a:solidFill>
                <a:latin typeface="Calibri" pitchFamily="1" charset="0"/>
              </a:rPr>
              <a:t>(Small objects often </a:t>
            </a:r>
            <a:br>
              <a:rPr lang="en-US" sz="2800" i="1" dirty="0">
                <a:solidFill>
                  <a:srgbClr val="F2F2F2"/>
                </a:solidFill>
                <a:latin typeface="Calibri" pitchFamily="1" charset="0"/>
              </a:rPr>
            </a:br>
            <a:r>
              <a:rPr lang="en-US" sz="2800" i="1" dirty="0">
                <a:solidFill>
                  <a:srgbClr val="F2F2F2"/>
                </a:solidFill>
                <a:latin typeface="Calibri" pitchFamily="1" charset="0"/>
              </a:rPr>
              <a:t>do not leave a crater).</a:t>
            </a:r>
            <a:endParaRPr lang="en-US" sz="2800" i="1" u="sng" dirty="0">
              <a:solidFill>
                <a:srgbClr val="F2F2F2"/>
              </a:solidFill>
              <a:latin typeface="Calibri" pitchFamily="1" charset="0"/>
            </a:endParaRPr>
          </a:p>
        </p:txBody>
      </p:sp>
      <p:sp>
        <p:nvSpPr>
          <p:cNvPr id="21" name="TextBox 3"/>
          <p:cNvSpPr txBox="1">
            <a:spLocks noChangeArrowheads="1"/>
          </p:cNvSpPr>
          <p:nvPr/>
        </p:nvSpPr>
        <p:spPr bwMode="auto">
          <a:xfrm>
            <a:off x="102096" y="4797152"/>
            <a:ext cx="5334000" cy="1077913"/>
          </a:xfrm>
          <a:prstGeom prst="rect">
            <a:avLst/>
          </a:prstGeom>
          <a:noFill/>
          <a:ln w="9525">
            <a:noFill/>
            <a:miter lim="800000"/>
            <a:headEnd/>
            <a:tailEnd/>
          </a:ln>
        </p:spPr>
        <p:txBody>
          <a:bodyPr>
            <a:spAutoFit/>
          </a:bodyPr>
          <a:lstStyle/>
          <a:p>
            <a:r>
              <a:rPr lang="en-US" sz="3200" b="1" dirty="0">
                <a:latin typeface="Calibri" pitchFamily="1" charset="0"/>
              </a:rPr>
              <a:t>For </a:t>
            </a:r>
            <a:r>
              <a:rPr lang="en-US" sz="3200" b="1" i="1" u="sng" dirty="0">
                <a:latin typeface="Calibri" pitchFamily="1" charset="0"/>
              </a:rPr>
              <a:t>medium</a:t>
            </a:r>
            <a:r>
              <a:rPr lang="en-US" sz="3200" b="1" dirty="0">
                <a:latin typeface="Calibri" pitchFamily="1" charset="0"/>
              </a:rPr>
              <a:t> meteoroids approaching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rotWithShape="1">
          <a:blip r:embed="rId3" cstate="print"/>
          <a:srcRect l="45022" b="63698"/>
          <a:stretch/>
        </p:blipFill>
        <p:spPr bwMode="auto">
          <a:xfrm>
            <a:off x="0" y="0"/>
            <a:ext cx="9144000" cy="6021288"/>
          </a:xfrm>
          <a:prstGeom prst="rect">
            <a:avLst/>
          </a:prstGeom>
          <a:noFill/>
          <a:ln w="9525">
            <a:noFill/>
            <a:miter lim="800000"/>
            <a:headEnd/>
            <a:tailEnd/>
          </a:ln>
        </p:spPr>
      </p:pic>
      <p:sp>
        <p:nvSpPr>
          <p:cNvPr id="8" name="Cloud 7"/>
          <p:cNvSpPr/>
          <p:nvPr/>
        </p:nvSpPr>
        <p:spPr>
          <a:xfrm rot="20530435">
            <a:off x="5926138" y="928688"/>
            <a:ext cx="2362200" cy="1752600"/>
          </a:xfrm>
          <a:prstGeom prst="cloud">
            <a:avLst/>
          </a:prstGeom>
          <a:solidFill>
            <a:schemeClr val="tx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rot="10800000" flipV="1">
            <a:off x="8153400" y="228600"/>
            <a:ext cx="72390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9333" name="TextBox 3"/>
          <p:cNvSpPr txBox="1">
            <a:spLocks noChangeArrowheads="1"/>
          </p:cNvSpPr>
          <p:nvPr/>
        </p:nvSpPr>
        <p:spPr bwMode="auto">
          <a:xfrm>
            <a:off x="467544" y="476672"/>
            <a:ext cx="3962400" cy="2677656"/>
          </a:xfrm>
          <a:prstGeom prst="rect">
            <a:avLst/>
          </a:prstGeom>
          <a:noFill/>
          <a:ln w="9525">
            <a:noFill/>
            <a:miter lim="800000"/>
            <a:headEnd/>
            <a:tailEnd/>
          </a:ln>
        </p:spPr>
        <p:txBody>
          <a:bodyPr>
            <a:spAutoFit/>
          </a:bodyPr>
          <a:lstStyle/>
          <a:p>
            <a:pPr marL="457200" indent="-457200">
              <a:buFont typeface="Arial" panose="020B0604020202020204" pitchFamily="34" charset="0"/>
              <a:buChar char="•"/>
            </a:pPr>
            <a:r>
              <a:rPr lang="en-US" sz="2800" i="1" dirty="0">
                <a:solidFill>
                  <a:srgbClr val="F2F2F2"/>
                </a:solidFill>
                <a:latin typeface="Calibri" pitchFamily="1" charset="0"/>
              </a:rPr>
              <a:t>These objects are most likely </a:t>
            </a:r>
            <a:r>
              <a:rPr lang="en-US" sz="2800" i="1" u="sng" dirty="0">
                <a:solidFill>
                  <a:srgbClr val="F2F2F2"/>
                </a:solidFill>
                <a:latin typeface="Calibri" pitchFamily="1" charset="0"/>
              </a:rPr>
              <a:t>asteroids </a:t>
            </a:r>
            <a:r>
              <a:rPr lang="en-US" sz="2800" i="1" dirty="0">
                <a:solidFill>
                  <a:srgbClr val="F2F2F2"/>
                </a:solidFill>
                <a:latin typeface="Calibri" pitchFamily="1" charset="0"/>
              </a:rPr>
              <a:t>that have been expelled from the asteroid belt. Rarely they may be comets.</a:t>
            </a:r>
            <a:endParaRPr lang="en-US" sz="2800" i="1" u="sng" dirty="0">
              <a:solidFill>
                <a:srgbClr val="F2F2F2"/>
              </a:solidFill>
              <a:latin typeface="Calibri" pitchFamily="1" charset="0"/>
            </a:endParaRPr>
          </a:p>
        </p:txBody>
      </p:sp>
      <p:sp>
        <p:nvSpPr>
          <p:cNvPr id="22" name="Oval 21"/>
          <p:cNvSpPr/>
          <p:nvPr/>
        </p:nvSpPr>
        <p:spPr>
          <a:xfrm rot="20530435">
            <a:off x="6611938" y="1081088"/>
            <a:ext cx="228600" cy="22860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23"/>
          <p:cNvSpPr/>
          <p:nvPr/>
        </p:nvSpPr>
        <p:spPr>
          <a:xfrm rot="20530435">
            <a:off x="7069138" y="1538288"/>
            <a:ext cx="228600" cy="228600"/>
          </a:xfrm>
          <a:prstGeom prst="ellipse">
            <a:avLst/>
          </a:prstGeom>
          <a:solidFill>
            <a:srgbClr val="A6A6A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Oval 24"/>
          <p:cNvSpPr/>
          <p:nvPr/>
        </p:nvSpPr>
        <p:spPr>
          <a:xfrm rot="20530435">
            <a:off x="7373938" y="1004888"/>
            <a:ext cx="381000" cy="30480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p:cNvSpPr/>
          <p:nvPr/>
        </p:nvSpPr>
        <p:spPr>
          <a:xfrm rot="20530435">
            <a:off x="6764338" y="1995488"/>
            <a:ext cx="228600" cy="22860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6"/>
          <p:cNvSpPr/>
          <p:nvPr/>
        </p:nvSpPr>
        <p:spPr>
          <a:xfrm rot="20530435">
            <a:off x="7526338" y="1614488"/>
            <a:ext cx="228600" cy="22860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p:cNvSpPr/>
          <p:nvPr/>
        </p:nvSpPr>
        <p:spPr>
          <a:xfrm rot="20530435">
            <a:off x="6383338" y="1538288"/>
            <a:ext cx="304800" cy="38100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3"/>
          <p:cNvSpPr txBox="1">
            <a:spLocks noChangeArrowheads="1"/>
          </p:cNvSpPr>
          <p:nvPr/>
        </p:nvSpPr>
        <p:spPr bwMode="auto">
          <a:xfrm>
            <a:off x="102096" y="4797152"/>
            <a:ext cx="5334000" cy="1200329"/>
          </a:xfrm>
          <a:prstGeom prst="rect">
            <a:avLst/>
          </a:prstGeom>
          <a:noFill/>
          <a:ln w="9525">
            <a:noFill/>
            <a:miter lim="800000"/>
            <a:headEnd/>
            <a:tailEnd/>
          </a:ln>
        </p:spPr>
        <p:txBody>
          <a:bodyPr>
            <a:spAutoFit/>
          </a:bodyPr>
          <a:lstStyle/>
          <a:p>
            <a:r>
              <a:rPr lang="en-US" sz="3200" b="1" dirty="0">
                <a:latin typeface="Calibri" pitchFamily="1" charset="0"/>
              </a:rPr>
              <a:t>For </a:t>
            </a:r>
            <a:r>
              <a:rPr lang="en-US" sz="4000" b="1" i="1" u="sng" dirty="0">
                <a:solidFill>
                  <a:srgbClr val="FFFF00"/>
                </a:solidFill>
                <a:latin typeface="Calibri" pitchFamily="1" charset="0"/>
              </a:rPr>
              <a:t>LARGE</a:t>
            </a:r>
            <a:r>
              <a:rPr lang="en-US" sz="3200" b="1" dirty="0">
                <a:latin typeface="Calibri" pitchFamily="1" charset="0"/>
              </a:rPr>
              <a:t> meteoroids approaching Earth…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rotWithShape="1">
          <a:blip r:embed="rId3" cstate="print"/>
          <a:srcRect l="45022" b="63698"/>
          <a:stretch/>
        </p:blipFill>
        <p:spPr bwMode="auto">
          <a:xfrm>
            <a:off x="0" y="0"/>
            <a:ext cx="9144000" cy="6021288"/>
          </a:xfrm>
          <a:prstGeom prst="rect">
            <a:avLst/>
          </a:prstGeom>
          <a:noFill/>
          <a:ln w="9525">
            <a:noFill/>
            <a:miter lim="800000"/>
            <a:headEnd/>
            <a:tailEnd/>
          </a:ln>
        </p:spPr>
      </p:pic>
      <p:sp>
        <p:nvSpPr>
          <p:cNvPr id="16" name="Explosion 1 15"/>
          <p:cNvSpPr/>
          <p:nvPr/>
        </p:nvSpPr>
        <p:spPr>
          <a:xfrm rot="2694549">
            <a:off x="4117975" y="-568325"/>
            <a:ext cx="3267075" cy="6542088"/>
          </a:xfrm>
          <a:prstGeom prst="irregularSeal1">
            <a:avLst/>
          </a:pr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Cloud 7"/>
          <p:cNvSpPr/>
          <p:nvPr/>
        </p:nvSpPr>
        <p:spPr>
          <a:xfrm rot="20344941">
            <a:off x="4724400" y="2362200"/>
            <a:ext cx="1752600" cy="1295400"/>
          </a:xfrm>
          <a:prstGeom prst="cloud">
            <a:avLst/>
          </a:prstGeom>
          <a:solidFill>
            <a:schemeClr val="tx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rot="10800000" flipV="1">
            <a:off x="6324600" y="381000"/>
            <a:ext cx="2324100" cy="2057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1382" name="TextBox 3"/>
          <p:cNvSpPr txBox="1">
            <a:spLocks noChangeArrowheads="1"/>
          </p:cNvSpPr>
          <p:nvPr/>
        </p:nvSpPr>
        <p:spPr bwMode="auto">
          <a:xfrm>
            <a:off x="418390" y="491825"/>
            <a:ext cx="3733800" cy="1600200"/>
          </a:xfrm>
          <a:prstGeom prst="rect">
            <a:avLst/>
          </a:prstGeom>
          <a:noFill/>
          <a:ln w="9525">
            <a:noFill/>
            <a:miter lim="800000"/>
            <a:headEnd/>
            <a:tailEnd/>
          </a:ln>
        </p:spPr>
        <p:txBody>
          <a:bodyPr>
            <a:spAutoFit/>
          </a:bodyPr>
          <a:lstStyle/>
          <a:p>
            <a:pPr>
              <a:buFont typeface="Arial" charset="0"/>
              <a:buChar char="•"/>
            </a:pPr>
            <a:r>
              <a:rPr lang="en-US" sz="2800" i="1" dirty="0">
                <a:solidFill>
                  <a:srgbClr val="F2F2F2"/>
                </a:solidFill>
                <a:latin typeface="Calibri" pitchFamily="1" charset="0"/>
              </a:rPr>
              <a:t>  Burn up upon entering  </a:t>
            </a:r>
          </a:p>
          <a:p>
            <a:r>
              <a:rPr lang="en-US" sz="2800" i="1" dirty="0">
                <a:solidFill>
                  <a:srgbClr val="F2F2F2"/>
                </a:solidFill>
                <a:latin typeface="Calibri" pitchFamily="1" charset="0"/>
              </a:rPr>
              <a:t>    the atmosphere.</a:t>
            </a:r>
            <a:endParaRPr lang="en-US" sz="1400" i="1" dirty="0">
              <a:solidFill>
                <a:srgbClr val="F2F2F2"/>
              </a:solidFill>
              <a:latin typeface="Calibri" pitchFamily="1" charset="0"/>
            </a:endParaRPr>
          </a:p>
          <a:p>
            <a:r>
              <a:rPr lang="en-US" sz="1400" i="1" dirty="0">
                <a:solidFill>
                  <a:srgbClr val="F2F2F2"/>
                </a:solidFill>
                <a:latin typeface="Calibri" pitchFamily="1" charset="0"/>
              </a:rPr>
              <a:t> </a:t>
            </a:r>
          </a:p>
          <a:p>
            <a:pPr>
              <a:buFont typeface="Arial" charset="0"/>
              <a:buChar char="•"/>
            </a:pPr>
            <a:r>
              <a:rPr lang="en-US" sz="2800" i="1" dirty="0">
                <a:solidFill>
                  <a:srgbClr val="F2F2F2"/>
                </a:solidFill>
                <a:latin typeface="Calibri" pitchFamily="1" charset="0"/>
              </a:rPr>
              <a:t>  Create a sonic boom!!</a:t>
            </a:r>
            <a:endParaRPr lang="en-US" sz="2800" i="1" u="sng" dirty="0">
              <a:solidFill>
                <a:srgbClr val="F2F2F2"/>
              </a:solidFill>
              <a:latin typeface="Calibri" pitchFamily="1" charset="0"/>
            </a:endParaRPr>
          </a:p>
        </p:txBody>
      </p:sp>
      <p:sp>
        <p:nvSpPr>
          <p:cNvPr id="22" name="Oval 21"/>
          <p:cNvSpPr/>
          <p:nvPr/>
        </p:nvSpPr>
        <p:spPr>
          <a:xfrm>
            <a:off x="5257800" y="2478088"/>
            <a:ext cx="169863" cy="168275"/>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23"/>
          <p:cNvSpPr/>
          <p:nvPr/>
        </p:nvSpPr>
        <p:spPr>
          <a:xfrm>
            <a:off x="5715000" y="2935288"/>
            <a:ext cx="169863" cy="168275"/>
          </a:xfrm>
          <a:prstGeom prst="ellipse">
            <a:avLst/>
          </a:prstGeom>
          <a:solidFill>
            <a:schemeClr val="tx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p:cNvSpPr/>
          <p:nvPr/>
        </p:nvSpPr>
        <p:spPr>
          <a:xfrm>
            <a:off x="5410200" y="3392488"/>
            <a:ext cx="169863" cy="168275"/>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6"/>
          <p:cNvSpPr/>
          <p:nvPr/>
        </p:nvSpPr>
        <p:spPr>
          <a:xfrm>
            <a:off x="6019800" y="3108325"/>
            <a:ext cx="169863" cy="168275"/>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p:cNvSpPr/>
          <p:nvPr/>
        </p:nvSpPr>
        <p:spPr>
          <a:xfrm>
            <a:off x="5029200" y="2962275"/>
            <a:ext cx="225425" cy="280988"/>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3"/>
          <p:cNvSpPr txBox="1">
            <a:spLocks noChangeArrowheads="1"/>
          </p:cNvSpPr>
          <p:nvPr/>
        </p:nvSpPr>
        <p:spPr bwMode="auto">
          <a:xfrm>
            <a:off x="102096" y="4797152"/>
            <a:ext cx="5334000" cy="1200329"/>
          </a:xfrm>
          <a:prstGeom prst="rect">
            <a:avLst/>
          </a:prstGeom>
          <a:noFill/>
          <a:ln w="9525">
            <a:noFill/>
            <a:miter lim="800000"/>
            <a:headEnd/>
            <a:tailEnd/>
          </a:ln>
        </p:spPr>
        <p:txBody>
          <a:bodyPr>
            <a:spAutoFit/>
          </a:bodyPr>
          <a:lstStyle/>
          <a:p>
            <a:r>
              <a:rPr lang="en-US" sz="3200" b="1" dirty="0">
                <a:latin typeface="Calibri" pitchFamily="1" charset="0"/>
              </a:rPr>
              <a:t>For </a:t>
            </a:r>
            <a:r>
              <a:rPr lang="en-US" sz="4000" b="1" i="1" u="sng" dirty="0">
                <a:solidFill>
                  <a:srgbClr val="FFFF00"/>
                </a:solidFill>
                <a:latin typeface="Calibri" pitchFamily="1" charset="0"/>
              </a:rPr>
              <a:t>LARGE</a:t>
            </a:r>
            <a:r>
              <a:rPr lang="en-US" sz="3200" b="1" dirty="0">
                <a:latin typeface="Calibri" pitchFamily="1" charset="0"/>
              </a:rPr>
              <a:t> meteoroids approaching Earth…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3" cstate="print"/>
          <a:srcRect l="43127" b="58653"/>
          <a:stretch>
            <a:fillRect/>
          </a:stretch>
        </p:blipFill>
        <p:spPr bwMode="auto">
          <a:xfrm>
            <a:off x="0" y="0"/>
            <a:ext cx="9144000" cy="2819400"/>
          </a:xfrm>
          <a:prstGeom prst="rect">
            <a:avLst/>
          </a:prstGeom>
          <a:noFill/>
          <a:ln w="9525">
            <a:noFill/>
            <a:miter lim="800000"/>
            <a:headEnd/>
            <a:tailEnd/>
          </a:ln>
        </p:spPr>
      </p:pic>
      <p:sp>
        <p:nvSpPr>
          <p:cNvPr id="16" name="Freeform 15"/>
          <p:cNvSpPr/>
          <p:nvPr/>
        </p:nvSpPr>
        <p:spPr>
          <a:xfrm rot="5239698">
            <a:off x="2987615" y="-2530979"/>
            <a:ext cx="2963291" cy="8809969"/>
          </a:xfrm>
          <a:custGeom>
            <a:avLst/>
            <a:gdLst>
              <a:gd name="connsiteX0" fmla="*/ 10800 w 21600"/>
              <a:gd name="connsiteY0" fmla="*/ 5800 h 21600"/>
              <a:gd name="connsiteX1" fmla="*/ 14522 w 21600"/>
              <a:gd name="connsiteY1" fmla="*/ 0 h 21600"/>
              <a:gd name="connsiteX2" fmla="*/ 14155 w 21600"/>
              <a:gd name="connsiteY2" fmla="*/ 5325 h 21600"/>
              <a:gd name="connsiteX3" fmla="*/ 18380 w 21600"/>
              <a:gd name="connsiteY3" fmla="*/ 4457 h 21600"/>
              <a:gd name="connsiteX4" fmla="*/ 16702 w 21600"/>
              <a:gd name="connsiteY4" fmla="*/ 7315 h 21600"/>
              <a:gd name="connsiteX5" fmla="*/ 21097 w 21600"/>
              <a:gd name="connsiteY5" fmla="*/ 8137 h 21600"/>
              <a:gd name="connsiteX6" fmla="*/ 17607 w 21600"/>
              <a:gd name="connsiteY6" fmla="*/ 10475 h 21600"/>
              <a:gd name="connsiteX7" fmla="*/ 21600 w 21600"/>
              <a:gd name="connsiteY7" fmla="*/ 13290 h 21600"/>
              <a:gd name="connsiteX8" fmla="*/ 16837 w 21600"/>
              <a:gd name="connsiteY8" fmla="*/ 12942 h 21600"/>
              <a:gd name="connsiteX9" fmla="*/ 18145 w 21600"/>
              <a:gd name="connsiteY9" fmla="*/ 18095 h 21600"/>
              <a:gd name="connsiteX10" fmla="*/ 14020 w 21600"/>
              <a:gd name="connsiteY10" fmla="*/ 14457 h 21600"/>
              <a:gd name="connsiteX11" fmla="*/ 13247 w 21600"/>
              <a:gd name="connsiteY11" fmla="*/ 19737 h 21600"/>
              <a:gd name="connsiteX12" fmla="*/ 10532 w 21600"/>
              <a:gd name="connsiteY12" fmla="*/ 14935 h 21600"/>
              <a:gd name="connsiteX13" fmla="*/ 8485 w 21600"/>
              <a:gd name="connsiteY13" fmla="*/ 21600 h 21600"/>
              <a:gd name="connsiteX14" fmla="*/ 7715 w 21600"/>
              <a:gd name="connsiteY14" fmla="*/ 15627 h 21600"/>
              <a:gd name="connsiteX15" fmla="*/ 4762 w 21600"/>
              <a:gd name="connsiteY15" fmla="*/ 17617 h 21600"/>
              <a:gd name="connsiteX16" fmla="*/ 5667 w 21600"/>
              <a:gd name="connsiteY16" fmla="*/ 13937 h 21600"/>
              <a:gd name="connsiteX17" fmla="*/ 135 w 21600"/>
              <a:gd name="connsiteY17" fmla="*/ 14587 h 21600"/>
              <a:gd name="connsiteX18" fmla="*/ 3722 w 21600"/>
              <a:gd name="connsiteY18" fmla="*/ 11775 h 21600"/>
              <a:gd name="connsiteX19" fmla="*/ 0 w 21600"/>
              <a:gd name="connsiteY19" fmla="*/ 8615 h 21600"/>
              <a:gd name="connsiteX20" fmla="*/ 4627 w 21600"/>
              <a:gd name="connsiteY20" fmla="*/ 7617 h 21600"/>
              <a:gd name="connsiteX21" fmla="*/ 370 w 21600"/>
              <a:gd name="connsiteY21" fmla="*/ 2295 h 21600"/>
              <a:gd name="connsiteX22" fmla="*/ 7312 w 21600"/>
              <a:gd name="connsiteY22" fmla="*/ 6320 h 21600"/>
              <a:gd name="connsiteX23" fmla="*/ 8352 w 21600"/>
              <a:gd name="connsiteY23" fmla="*/ 2295 h 21600"/>
              <a:gd name="connsiteX24" fmla="*/ 10800 w 21600"/>
              <a:gd name="connsiteY24" fmla="*/ 5800 h 21600"/>
              <a:gd name="connsiteX0" fmla="*/ 10800 w 21600"/>
              <a:gd name="connsiteY0" fmla="*/ 5800 h 21600"/>
              <a:gd name="connsiteX1" fmla="*/ 14522 w 21600"/>
              <a:gd name="connsiteY1" fmla="*/ 0 h 21600"/>
              <a:gd name="connsiteX2" fmla="*/ 14155 w 21600"/>
              <a:gd name="connsiteY2" fmla="*/ 5325 h 21600"/>
              <a:gd name="connsiteX3" fmla="*/ 18380 w 21600"/>
              <a:gd name="connsiteY3" fmla="*/ 4457 h 21600"/>
              <a:gd name="connsiteX4" fmla="*/ 16702 w 21600"/>
              <a:gd name="connsiteY4" fmla="*/ 7315 h 21600"/>
              <a:gd name="connsiteX5" fmla="*/ 21097 w 21600"/>
              <a:gd name="connsiteY5" fmla="*/ 8137 h 21600"/>
              <a:gd name="connsiteX6" fmla="*/ 17607 w 21600"/>
              <a:gd name="connsiteY6" fmla="*/ 10475 h 21600"/>
              <a:gd name="connsiteX7" fmla="*/ 21600 w 21600"/>
              <a:gd name="connsiteY7" fmla="*/ 13290 h 21600"/>
              <a:gd name="connsiteX8" fmla="*/ 16837 w 21600"/>
              <a:gd name="connsiteY8" fmla="*/ 12942 h 21600"/>
              <a:gd name="connsiteX9" fmla="*/ 16333 w 21600"/>
              <a:gd name="connsiteY9" fmla="*/ 14170 h 21600"/>
              <a:gd name="connsiteX10" fmla="*/ 14020 w 21600"/>
              <a:gd name="connsiteY10" fmla="*/ 14457 h 21600"/>
              <a:gd name="connsiteX11" fmla="*/ 13247 w 21600"/>
              <a:gd name="connsiteY11" fmla="*/ 19737 h 21600"/>
              <a:gd name="connsiteX12" fmla="*/ 10532 w 21600"/>
              <a:gd name="connsiteY12" fmla="*/ 14935 h 21600"/>
              <a:gd name="connsiteX13" fmla="*/ 8485 w 21600"/>
              <a:gd name="connsiteY13" fmla="*/ 21600 h 21600"/>
              <a:gd name="connsiteX14" fmla="*/ 7715 w 21600"/>
              <a:gd name="connsiteY14" fmla="*/ 15627 h 21600"/>
              <a:gd name="connsiteX15" fmla="*/ 4762 w 21600"/>
              <a:gd name="connsiteY15" fmla="*/ 17617 h 21600"/>
              <a:gd name="connsiteX16" fmla="*/ 5667 w 21600"/>
              <a:gd name="connsiteY16" fmla="*/ 13937 h 21600"/>
              <a:gd name="connsiteX17" fmla="*/ 135 w 21600"/>
              <a:gd name="connsiteY17" fmla="*/ 14587 h 21600"/>
              <a:gd name="connsiteX18" fmla="*/ 3722 w 21600"/>
              <a:gd name="connsiteY18" fmla="*/ 11775 h 21600"/>
              <a:gd name="connsiteX19" fmla="*/ 0 w 21600"/>
              <a:gd name="connsiteY19" fmla="*/ 8615 h 21600"/>
              <a:gd name="connsiteX20" fmla="*/ 4627 w 21600"/>
              <a:gd name="connsiteY20" fmla="*/ 7617 h 21600"/>
              <a:gd name="connsiteX21" fmla="*/ 370 w 21600"/>
              <a:gd name="connsiteY21" fmla="*/ 2295 h 21600"/>
              <a:gd name="connsiteX22" fmla="*/ 7312 w 21600"/>
              <a:gd name="connsiteY22" fmla="*/ 6320 h 21600"/>
              <a:gd name="connsiteX23" fmla="*/ 8352 w 21600"/>
              <a:gd name="connsiteY23" fmla="*/ 2295 h 21600"/>
              <a:gd name="connsiteX24" fmla="*/ 10800 w 21600"/>
              <a:gd name="connsiteY24" fmla="*/ 5800 h 21600"/>
              <a:gd name="connsiteX0" fmla="*/ 10800 w 21600"/>
              <a:gd name="connsiteY0" fmla="*/ 5800 h 21600"/>
              <a:gd name="connsiteX1" fmla="*/ 14522 w 21600"/>
              <a:gd name="connsiteY1" fmla="*/ 0 h 21600"/>
              <a:gd name="connsiteX2" fmla="*/ 14155 w 21600"/>
              <a:gd name="connsiteY2" fmla="*/ 5325 h 21600"/>
              <a:gd name="connsiteX3" fmla="*/ 18380 w 21600"/>
              <a:gd name="connsiteY3" fmla="*/ 4457 h 21600"/>
              <a:gd name="connsiteX4" fmla="*/ 16702 w 21600"/>
              <a:gd name="connsiteY4" fmla="*/ 7315 h 21600"/>
              <a:gd name="connsiteX5" fmla="*/ 21097 w 21600"/>
              <a:gd name="connsiteY5" fmla="*/ 8137 h 21600"/>
              <a:gd name="connsiteX6" fmla="*/ 17607 w 21600"/>
              <a:gd name="connsiteY6" fmla="*/ 10475 h 21600"/>
              <a:gd name="connsiteX7" fmla="*/ 21600 w 21600"/>
              <a:gd name="connsiteY7" fmla="*/ 13290 h 21600"/>
              <a:gd name="connsiteX8" fmla="*/ 16837 w 21600"/>
              <a:gd name="connsiteY8" fmla="*/ 12942 h 21600"/>
              <a:gd name="connsiteX9" fmla="*/ 14020 w 21600"/>
              <a:gd name="connsiteY9" fmla="*/ 14457 h 21600"/>
              <a:gd name="connsiteX10" fmla="*/ 13247 w 21600"/>
              <a:gd name="connsiteY10" fmla="*/ 19737 h 21600"/>
              <a:gd name="connsiteX11" fmla="*/ 10532 w 21600"/>
              <a:gd name="connsiteY11" fmla="*/ 14935 h 21600"/>
              <a:gd name="connsiteX12" fmla="*/ 8485 w 21600"/>
              <a:gd name="connsiteY12" fmla="*/ 21600 h 21600"/>
              <a:gd name="connsiteX13" fmla="*/ 7715 w 21600"/>
              <a:gd name="connsiteY13" fmla="*/ 15627 h 21600"/>
              <a:gd name="connsiteX14" fmla="*/ 4762 w 21600"/>
              <a:gd name="connsiteY14" fmla="*/ 17617 h 21600"/>
              <a:gd name="connsiteX15" fmla="*/ 5667 w 21600"/>
              <a:gd name="connsiteY15" fmla="*/ 13937 h 21600"/>
              <a:gd name="connsiteX16" fmla="*/ 135 w 21600"/>
              <a:gd name="connsiteY16" fmla="*/ 14587 h 21600"/>
              <a:gd name="connsiteX17" fmla="*/ 3722 w 21600"/>
              <a:gd name="connsiteY17" fmla="*/ 11775 h 21600"/>
              <a:gd name="connsiteX18" fmla="*/ 0 w 21600"/>
              <a:gd name="connsiteY18" fmla="*/ 8615 h 21600"/>
              <a:gd name="connsiteX19" fmla="*/ 4627 w 21600"/>
              <a:gd name="connsiteY19" fmla="*/ 7617 h 21600"/>
              <a:gd name="connsiteX20" fmla="*/ 370 w 21600"/>
              <a:gd name="connsiteY20" fmla="*/ 2295 h 21600"/>
              <a:gd name="connsiteX21" fmla="*/ 7312 w 21600"/>
              <a:gd name="connsiteY21" fmla="*/ 6320 h 21600"/>
              <a:gd name="connsiteX22" fmla="*/ 8352 w 21600"/>
              <a:gd name="connsiteY22" fmla="*/ 2295 h 21600"/>
              <a:gd name="connsiteX23" fmla="*/ 10800 w 21600"/>
              <a:gd name="connsiteY23" fmla="*/ 5800 h 21600"/>
              <a:gd name="connsiteX0" fmla="*/ 10800 w 21097"/>
              <a:gd name="connsiteY0" fmla="*/ 5800 h 21600"/>
              <a:gd name="connsiteX1" fmla="*/ 14522 w 21097"/>
              <a:gd name="connsiteY1" fmla="*/ 0 h 21600"/>
              <a:gd name="connsiteX2" fmla="*/ 14155 w 21097"/>
              <a:gd name="connsiteY2" fmla="*/ 5325 h 21600"/>
              <a:gd name="connsiteX3" fmla="*/ 18380 w 21097"/>
              <a:gd name="connsiteY3" fmla="*/ 4457 h 21600"/>
              <a:gd name="connsiteX4" fmla="*/ 16702 w 21097"/>
              <a:gd name="connsiteY4" fmla="*/ 7315 h 21600"/>
              <a:gd name="connsiteX5" fmla="*/ 21097 w 21097"/>
              <a:gd name="connsiteY5" fmla="*/ 8137 h 21600"/>
              <a:gd name="connsiteX6" fmla="*/ 17607 w 21097"/>
              <a:gd name="connsiteY6" fmla="*/ 10475 h 21600"/>
              <a:gd name="connsiteX7" fmla="*/ 16837 w 21097"/>
              <a:gd name="connsiteY7" fmla="*/ 12942 h 21600"/>
              <a:gd name="connsiteX8" fmla="*/ 14020 w 21097"/>
              <a:gd name="connsiteY8" fmla="*/ 14457 h 21600"/>
              <a:gd name="connsiteX9" fmla="*/ 13247 w 21097"/>
              <a:gd name="connsiteY9" fmla="*/ 19737 h 21600"/>
              <a:gd name="connsiteX10" fmla="*/ 10532 w 21097"/>
              <a:gd name="connsiteY10" fmla="*/ 14935 h 21600"/>
              <a:gd name="connsiteX11" fmla="*/ 8485 w 21097"/>
              <a:gd name="connsiteY11" fmla="*/ 21600 h 21600"/>
              <a:gd name="connsiteX12" fmla="*/ 7715 w 21097"/>
              <a:gd name="connsiteY12" fmla="*/ 15627 h 21600"/>
              <a:gd name="connsiteX13" fmla="*/ 4762 w 21097"/>
              <a:gd name="connsiteY13" fmla="*/ 17617 h 21600"/>
              <a:gd name="connsiteX14" fmla="*/ 5667 w 21097"/>
              <a:gd name="connsiteY14" fmla="*/ 13937 h 21600"/>
              <a:gd name="connsiteX15" fmla="*/ 135 w 21097"/>
              <a:gd name="connsiteY15" fmla="*/ 14587 h 21600"/>
              <a:gd name="connsiteX16" fmla="*/ 3722 w 21097"/>
              <a:gd name="connsiteY16" fmla="*/ 11775 h 21600"/>
              <a:gd name="connsiteX17" fmla="*/ 0 w 21097"/>
              <a:gd name="connsiteY17" fmla="*/ 8615 h 21600"/>
              <a:gd name="connsiteX18" fmla="*/ 4627 w 21097"/>
              <a:gd name="connsiteY18" fmla="*/ 7617 h 21600"/>
              <a:gd name="connsiteX19" fmla="*/ 370 w 21097"/>
              <a:gd name="connsiteY19" fmla="*/ 2295 h 21600"/>
              <a:gd name="connsiteX20" fmla="*/ 7312 w 21097"/>
              <a:gd name="connsiteY20" fmla="*/ 6320 h 21600"/>
              <a:gd name="connsiteX21" fmla="*/ 8352 w 21097"/>
              <a:gd name="connsiteY21" fmla="*/ 2295 h 21600"/>
              <a:gd name="connsiteX22" fmla="*/ 10800 w 21097"/>
              <a:gd name="connsiteY22" fmla="*/ 5800 h 21600"/>
              <a:gd name="connsiteX0" fmla="*/ 10800 w 21097"/>
              <a:gd name="connsiteY0" fmla="*/ 5800 h 21600"/>
              <a:gd name="connsiteX1" fmla="*/ 14522 w 21097"/>
              <a:gd name="connsiteY1" fmla="*/ 0 h 21600"/>
              <a:gd name="connsiteX2" fmla="*/ 14155 w 21097"/>
              <a:gd name="connsiteY2" fmla="*/ 5325 h 21600"/>
              <a:gd name="connsiteX3" fmla="*/ 18380 w 21097"/>
              <a:gd name="connsiteY3" fmla="*/ 4457 h 21600"/>
              <a:gd name="connsiteX4" fmla="*/ 16702 w 21097"/>
              <a:gd name="connsiteY4" fmla="*/ 7315 h 21600"/>
              <a:gd name="connsiteX5" fmla="*/ 21097 w 21097"/>
              <a:gd name="connsiteY5" fmla="*/ 8137 h 21600"/>
              <a:gd name="connsiteX6" fmla="*/ 17607 w 21097"/>
              <a:gd name="connsiteY6" fmla="*/ 10475 h 21600"/>
              <a:gd name="connsiteX7" fmla="*/ 14020 w 21097"/>
              <a:gd name="connsiteY7" fmla="*/ 14457 h 21600"/>
              <a:gd name="connsiteX8" fmla="*/ 13247 w 21097"/>
              <a:gd name="connsiteY8" fmla="*/ 19737 h 21600"/>
              <a:gd name="connsiteX9" fmla="*/ 10532 w 21097"/>
              <a:gd name="connsiteY9" fmla="*/ 14935 h 21600"/>
              <a:gd name="connsiteX10" fmla="*/ 8485 w 21097"/>
              <a:gd name="connsiteY10" fmla="*/ 21600 h 21600"/>
              <a:gd name="connsiteX11" fmla="*/ 7715 w 21097"/>
              <a:gd name="connsiteY11" fmla="*/ 15627 h 21600"/>
              <a:gd name="connsiteX12" fmla="*/ 4762 w 21097"/>
              <a:gd name="connsiteY12" fmla="*/ 17617 h 21600"/>
              <a:gd name="connsiteX13" fmla="*/ 5667 w 21097"/>
              <a:gd name="connsiteY13" fmla="*/ 13937 h 21600"/>
              <a:gd name="connsiteX14" fmla="*/ 135 w 21097"/>
              <a:gd name="connsiteY14" fmla="*/ 14587 h 21600"/>
              <a:gd name="connsiteX15" fmla="*/ 3722 w 21097"/>
              <a:gd name="connsiteY15" fmla="*/ 11775 h 21600"/>
              <a:gd name="connsiteX16" fmla="*/ 0 w 21097"/>
              <a:gd name="connsiteY16" fmla="*/ 8615 h 21600"/>
              <a:gd name="connsiteX17" fmla="*/ 4627 w 21097"/>
              <a:gd name="connsiteY17" fmla="*/ 7617 h 21600"/>
              <a:gd name="connsiteX18" fmla="*/ 370 w 21097"/>
              <a:gd name="connsiteY18" fmla="*/ 2295 h 21600"/>
              <a:gd name="connsiteX19" fmla="*/ 7312 w 21097"/>
              <a:gd name="connsiteY19" fmla="*/ 6320 h 21600"/>
              <a:gd name="connsiteX20" fmla="*/ 8352 w 21097"/>
              <a:gd name="connsiteY20" fmla="*/ 2295 h 21600"/>
              <a:gd name="connsiteX21" fmla="*/ 10800 w 21097"/>
              <a:gd name="connsiteY21" fmla="*/ 5800 h 21600"/>
              <a:gd name="connsiteX0" fmla="*/ 10800 w 21097"/>
              <a:gd name="connsiteY0" fmla="*/ 5800 h 21600"/>
              <a:gd name="connsiteX1" fmla="*/ 14522 w 21097"/>
              <a:gd name="connsiteY1" fmla="*/ 0 h 21600"/>
              <a:gd name="connsiteX2" fmla="*/ 14155 w 21097"/>
              <a:gd name="connsiteY2" fmla="*/ 5325 h 21600"/>
              <a:gd name="connsiteX3" fmla="*/ 18380 w 21097"/>
              <a:gd name="connsiteY3" fmla="*/ 4457 h 21600"/>
              <a:gd name="connsiteX4" fmla="*/ 16702 w 21097"/>
              <a:gd name="connsiteY4" fmla="*/ 7315 h 21600"/>
              <a:gd name="connsiteX5" fmla="*/ 21097 w 21097"/>
              <a:gd name="connsiteY5" fmla="*/ 8137 h 21600"/>
              <a:gd name="connsiteX6" fmla="*/ 14020 w 21097"/>
              <a:gd name="connsiteY6" fmla="*/ 14457 h 21600"/>
              <a:gd name="connsiteX7" fmla="*/ 13247 w 21097"/>
              <a:gd name="connsiteY7" fmla="*/ 19737 h 21600"/>
              <a:gd name="connsiteX8" fmla="*/ 10532 w 21097"/>
              <a:gd name="connsiteY8" fmla="*/ 14935 h 21600"/>
              <a:gd name="connsiteX9" fmla="*/ 8485 w 21097"/>
              <a:gd name="connsiteY9" fmla="*/ 21600 h 21600"/>
              <a:gd name="connsiteX10" fmla="*/ 7715 w 21097"/>
              <a:gd name="connsiteY10" fmla="*/ 15627 h 21600"/>
              <a:gd name="connsiteX11" fmla="*/ 4762 w 21097"/>
              <a:gd name="connsiteY11" fmla="*/ 17617 h 21600"/>
              <a:gd name="connsiteX12" fmla="*/ 5667 w 21097"/>
              <a:gd name="connsiteY12" fmla="*/ 13937 h 21600"/>
              <a:gd name="connsiteX13" fmla="*/ 135 w 21097"/>
              <a:gd name="connsiteY13" fmla="*/ 14587 h 21600"/>
              <a:gd name="connsiteX14" fmla="*/ 3722 w 21097"/>
              <a:gd name="connsiteY14" fmla="*/ 11775 h 21600"/>
              <a:gd name="connsiteX15" fmla="*/ 0 w 21097"/>
              <a:gd name="connsiteY15" fmla="*/ 8615 h 21600"/>
              <a:gd name="connsiteX16" fmla="*/ 4627 w 21097"/>
              <a:gd name="connsiteY16" fmla="*/ 7617 h 21600"/>
              <a:gd name="connsiteX17" fmla="*/ 370 w 21097"/>
              <a:gd name="connsiteY17" fmla="*/ 2295 h 21600"/>
              <a:gd name="connsiteX18" fmla="*/ 7312 w 21097"/>
              <a:gd name="connsiteY18" fmla="*/ 6320 h 21600"/>
              <a:gd name="connsiteX19" fmla="*/ 8352 w 21097"/>
              <a:gd name="connsiteY19" fmla="*/ 2295 h 21600"/>
              <a:gd name="connsiteX20" fmla="*/ 10800 w 21097"/>
              <a:gd name="connsiteY20" fmla="*/ 5800 h 21600"/>
              <a:gd name="connsiteX0" fmla="*/ 10800 w 18380"/>
              <a:gd name="connsiteY0" fmla="*/ 5800 h 21600"/>
              <a:gd name="connsiteX1" fmla="*/ 14522 w 18380"/>
              <a:gd name="connsiteY1" fmla="*/ 0 h 21600"/>
              <a:gd name="connsiteX2" fmla="*/ 14155 w 18380"/>
              <a:gd name="connsiteY2" fmla="*/ 5325 h 21600"/>
              <a:gd name="connsiteX3" fmla="*/ 18380 w 18380"/>
              <a:gd name="connsiteY3" fmla="*/ 4457 h 21600"/>
              <a:gd name="connsiteX4" fmla="*/ 16702 w 18380"/>
              <a:gd name="connsiteY4" fmla="*/ 7315 h 21600"/>
              <a:gd name="connsiteX5" fmla="*/ 14020 w 18380"/>
              <a:gd name="connsiteY5" fmla="*/ 14457 h 21600"/>
              <a:gd name="connsiteX6" fmla="*/ 13247 w 18380"/>
              <a:gd name="connsiteY6" fmla="*/ 19737 h 21600"/>
              <a:gd name="connsiteX7" fmla="*/ 10532 w 18380"/>
              <a:gd name="connsiteY7" fmla="*/ 14935 h 21600"/>
              <a:gd name="connsiteX8" fmla="*/ 8485 w 18380"/>
              <a:gd name="connsiteY8" fmla="*/ 21600 h 21600"/>
              <a:gd name="connsiteX9" fmla="*/ 7715 w 18380"/>
              <a:gd name="connsiteY9" fmla="*/ 15627 h 21600"/>
              <a:gd name="connsiteX10" fmla="*/ 4762 w 18380"/>
              <a:gd name="connsiteY10" fmla="*/ 17617 h 21600"/>
              <a:gd name="connsiteX11" fmla="*/ 5667 w 18380"/>
              <a:gd name="connsiteY11" fmla="*/ 13937 h 21600"/>
              <a:gd name="connsiteX12" fmla="*/ 135 w 18380"/>
              <a:gd name="connsiteY12" fmla="*/ 14587 h 21600"/>
              <a:gd name="connsiteX13" fmla="*/ 3722 w 18380"/>
              <a:gd name="connsiteY13" fmla="*/ 11775 h 21600"/>
              <a:gd name="connsiteX14" fmla="*/ 0 w 18380"/>
              <a:gd name="connsiteY14" fmla="*/ 8615 h 21600"/>
              <a:gd name="connsiteX15" fmla="*/ 4627 w 18380"/>
              <a:gd name="connsiteY15" fmla="*/ 7617 h 21600"/>
              <a:gd name="connsiteX16" fmla="*/ 370 w 18380"/>
              <a:gd name="connsiteY16" fmla="*/ 2295 h 21600"/>
              <a:gd name="connsiteX17" fmla="*/ 7312 w 18380"/>
              <a:gd name="connsiteY17" fmla="*/ 6320 h 21600"/>
              <a:gd name="connsiteX18" fmla="*/ 8352 w 18380"/>
              <a:gd name="connsiteY18" fmla="*/ 2295 h 21600"/>
              <a:gd name="connsiteX19" fmla="*/ 10800 w 18380"/>
              <a:gd name="connsiteY19" fmla="*/ 5800 h 21600"/>
              <a:gd name="connsiteX0" fmla="*/ 10800 w 18380"/>
              <a:gd name="connsiteY0" fmla="*/ 5800 h 21600"/>
              <a:gd name="connsiteX1" fmla="*/ 14522 w 18380"/>
              <a:gd name="connsiteY1" fmla="*/ 0 h 21600"/>
              <a:gd name="connsiteX2" fmla="*/ 14155 w 18380"/>
              <a:gd name="connsiteY2" fmla="*/ 5325 h 21600"/>
              <a:gd name="connsiteX3" fmla="*/ 18380 w 18380"/>
              <a:gd name="connsiteY3" fmla="*/ 4457 h 21600"/>
              <a:gd name="connsiteX4" fmla="*/ 14020 w 18380"/>
              <a:gd name="connsiteY4" fmla="*/ 14457 h 21600"/>
              <a:gd name="connsiteX5" fmla="*/ 13247 w 18380"/>
              <a:gd name="connsiteY5" fmla="*/ 19737 h 21600"/>
              <a:gd name="connsiteX6" fmla="*/ 10532 w 18380"/>
              <a:gd name="connsiteY6" fmla="*/ 14935 h 21600"/>
              <a:gd name="connsiteX7" fmla="*/ 8485 w 18380"/>
              <a:gd name="connsiteY7" fmla="*/ 21600 h 21600"/>
              <a:gd name="connsiteX8" fmla="*/ 7715 w 18380"/>
              <a:gd name="connsiteY8" fmla="*/ 15627 h 21600"/>
              <a:gd name="connsiteX9" fmla="*/ 4762 w 18380"/>
              <a:gd name="connsiteY9" fmla="*/ 17617 h 21600"/>
              <a:gd name="connsiteX10" fmla="*/ 5667 w 18380"/>
              <a:gd name="connsiteY10" fmla="*/ 13937 h 21600"/>
              <a:gd name="connsiteX11" fmla="*/ 135 w 18380"/>
              <a:gd name="connsiteY11" fmla="*/ 14587 h 21600"/>
              <a:gd name="connsiteX12" fmla="*/ 3722 w 18380"/>
              <a:gd name="connsiteY12" fmla="*/ 11775 h 21600"/>
              <a:gd name="connsiteX13" fmla="*/ 0 w 18380"/>
              <a:gd name="connsiteY13" fmla="*/ 8615 h 21600"/>
              <a:gd name="connsiteX14" fmla="*/ 4627 w 18380"/>
              <a:gd name="connsiteY14" fmla="*/ 7617 h 21600"/>
              <a:gd name="connsiteX15" fmla="*/ 370 w 18380"/>
              <a:gd name="connsiteY15" fmla="*/ 2295 h 21600"/>
              <a:gd name="connsiteX16" fmla="*/ 7312 w 18380"/>
              <a:gd name="connsiteY16" fmla="*/ 6320 h 21600"/>
              <a:gd name="connsiteX17" fmla="*/ 8352 w 18380"/>
              <a:gd name="connsiteY17" fmla="*/ 2295 h 21600"/>
              <a:gd name="connsiteX18" fmla="*/ 10800 w 18380"/>
              <a:gd name="connsiteY18" fmla="*/ 5800 h 21600"/>
              <a:gd name="connsiteX0" fmla="*/ 10800 w 14522"/>
              <a:gd name="connsiteY0" fmla="*/ 5800 h 21600"/>
              <a:gd name="connsiteX1" fmla="*/ 14522 w 14522"/>
              <a:gd name="connsiteY1" fmla="*/ 0 h 21600"/>
              <a:gd name="connsiteX2" fmla="*/ 14155 w 14522"/>
              <a:gd name="connsiteY2" fmla="*/ 5325 h 21600"/>
              <a:gd name="connsiteX3" fmla="*/ 14020 w 14522"/>
              <a:gd name="connsiteY3" fmla="*/ 14457 h 21600"/>
              <a:gd name="connsiteX4" fmla="*/ 13247 w 14522"/>
              <a:gd name="connsiteY4" fmla="*/ 19737 h 21600"/>
              <a:gd name="connsiteX5" fmla="*/ 10532 w 14522"/>
              <a:gd name="connsiteY5" fmla="*/ 14935 h 21600"/>
              <a:gd name="connsiteX6" fmla="*/ 8485 w 14522"/>
              <a:gd name="connsiteY6" fmla="*/ 21600 h 21600"/>
              <a:gd name="connsiteX7" fmla="*/ 7715 w 14522"/>
              <a:gd name="connsiteY7" fmla="*/ 15627 h 21600"/>
              <a:gd name="connsiteX8" fmla="*/ 4762 w 14522"/>
              <a:gd name="connsiteY8" fmla="*/ 17617 h 21600"/>
              <a:gd name="connsiteX9" fmla="*/ 5667 w 14522"/>
              <a:gd name="connsiteY9" fmla="*/ 13937 h 21600"/>
              <a:gd name="connsiteX10" fmla="*/ 135 w 14522"/>
              <a:gd name="connsiteY10" fmla="*/ 14587 h 21600"/>
              <a:gd name="connsiteX11" fmla="*/ 3722 w 14522"/>
              <a:gd name="connsiteY11" fmla="*/ 11775 h 21600"/>
              <a:gd name="connsiteX12" fmla="*/ 0 w 14522"/>
              <a:gd name="connsiteY12" fmla="*/ 8615 h 21600"/>
              <a:gd name="connsiteX13" fmla="*/ 4627 w 14522"/>
              <a:gd name="connsiteY13" fmla="*/ 7617 h 21600"/>
              <a:gd name="connsiteX14" fmla="*/ 370 w 14522"/>
              <a:gd name="connsiteY14" fmla="*/ 2295 h 21600"/>
              <a:gd name="connsiteX15" fmla="*/ 7312 w 14522"/>
              <a:gd name="connsiteY15" fmla="*/ 6320 h 21600"/>
              <a:gd name="connsiteX16" fmla="*/ 8352 w 14522"/>
              <a:gd name="connsiteY16" fmla="*/ 2295 h 21600"/>
              <a:gd name="connsiteX17" fmla="*/ 10800 w 14522"/>
              <a:gd name="connsiteY17" fmla="*/ 5800 h 21600"/>
              <a:gd name="connsiteX0" fmla="*/ 10800 w 14522"/>
              <a:gd name="connsiteY0" fmla="*/ 5800 h 21600"/>
              <a:gd name="connsiteX1" fmla="*/ 14522 w 14522"/>
              <a:gd name="connsiteY1" fmla="*/ 0 h 21600"/>
              <a:gd name="connsiteX2" fmla="*/ 14155 w 14522"/>
              <a:gd name="connsiteY2" fmla="*/ 5325 h 21600"/>
              <a:gd name="connsiteX3" fmla="*/ 13247 w 14522"/>
              <a:gd name="connsiteY3" fmla="*/ 19737 h 21600"/>
              <a:gd name="connsiteX4" fmla="*/ 10532 w 14522"/>
              <a:gd name="connsiteY4" fmla="*/ 14935 h 21600"/>
              <a:gd name="connsiteX5" fmla="*/ 8485 w 14522"/>
              <a:gd name="connsiteY5" fmla="*/ 21600 h 21600"/>
              <a:gd name="connsiteX6" fmla="*/ 7715 w 14522"/>
              <a:gd name="connsiteY6" fmla="*/ 15627 h 21600"/>
              <a:gd name="connsiteX7" fmla="*/ 4762 w 14522"/>
              <a:gd name="connsiteY7" fmla="*/ 17617 h 21600"/>
              <a:gd name="connsiteX8" fmla="*/ 5667 w 14522"/>
              <a:gd name="connsiteY8" fmla="*/ 13937 h 21600"/>
              <a:gd name="connsiteX9" fmla="*/ 135 w 14522"/>
              <a:gd name="connsiteY9" fmla="*/ 14587 h 21600"/>
              <a:gd name="connsiteX10" fmla="*/ 3722 w 14522"/>
              <a:gd name="connsiteY10" fmla="*/ 11775 h 21600"/>
              <a:gd name="connsiteX11" fmla="*/ 0 w 14522"/>
              <a:gd name="connsiteY11" fmla="*/ 8615 h 21600"/>
              <a:gd name="connsiteX12" fmla="*/ 4627 w 14522"/>
              <a:gd name="connsiteY12" fmla="*/ 7617 h 21600"/>
              <a:gd name="connsiteX13" fmla="*/ 370 w 14522"/>
              <a:gd name="connsiteY13" fmla="*/ 2295 h 21600"/>
              <a:gd name="connsiteX14" fmla="*/ 7312 w 14522"/>
              <a:gd name="connsiteY14" fmla="*/ 6320 h 21600"/>
              <a:gd name="connsiteX15" fmla="*/ 8352 w 14522"/>
              <a:gd name="connsiteY15" fmla="*/ 2295 h 21600"/>
              <a:gd name="connsiteX16" fmla="*/ 10800 w 14522"/>
              <a:gd name="connsiteY16" fmla="*/ 5800 h 21600"/>
              <a:gd name="connsiteX0" fmla="*/ 10800 w 14930"/>
              <a:gd name="connsiteY0" fmla="*/ 5800 h 21600"/>
              <a:gd name="connsiteX1" fmla="*/ 14522 w 14930"/>
              <a:gd name="connsiteY1" fmla="*/ 0 h 21600"/>
              <a:gd name="connsiteX2" fmla="*/ 13247 w 14930"/>
              <a:gd name="connsiteY2" fmla="*/ 19737 h 21600"/>
              <a:gd name="connsiteX3" fmla="*/ 10532 w 14930"/>
              <a:gd name="connsiteY3" fmla="*/ 14935 h 21600"/>
              <a:gd name="connsiteX4" fmla="*/ 8485 w 14930"/>
              <a:gd name="connsiteY4" fmla="*/ 21600 h 21600"/>
              <a:gd name="connsiteX5" fmla="*/ 7715 w 14930"/>
              <a:gd name="connsiteY5" fmla="*/ 15627 h 21600"/>
              <a:gd name="connsiteX6" fmla="*/ 4762 w 14930"/>
              <a:gd name="connsiteY6" fmla="*/ 17617 h 21600"/>
              <a:gd name="connsiteX7" fmla="*/ 5667 w 14930"/>
              <a:gd name="connsiteY7" fmla="*/ 13937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7312 w 14930"/>
              <a:gd name="connsiteY13" fmla="*/ 6320 h 21600"/>
              <a:gd name="connsiteX14" fmla="*/ 8352 w 14930"/>
              <a:gd name="connsiteY14" fmla="*/ 2295 h 21600"/>
              <a:gd name="connsiteX15" fmla="*/ 10800 w 14930"/>
              <a:gd name="connsiteY15" fmla="*/ 5800 h 21600"/>
              <a:gd name="connsiteX0" fmla="*/ 10800 w 14930"/>
              <a:gd name="connsiteY0" fmla="*/ 5800 h 21600"/>
              <a:gd name="connsiteX1" fmla="*/ 14522 w 14930"/>
              <a:gd name="connsiteY1" fmla="*/ 0 h 21600"/>
              <a:gd name="connsiteX2" fmla="*/ 13247 w 14930"/>
              <a:gd name="connsiteY2" fmla="*/ 19737 h 21600"/>
              <a:gd name="connsiteX3" fmla="*/ 10517 w 14930"/>
              <a:gd name="connsiteY3" fmla="*/ 17677 h 21600"/>
              <a:gd name="connsiteX4" fmla="*/ 8485 w 14930"/>
              <a:gd name="connsiteY4" fmla="*/ 21600 h 21600"/>
              <a:gd name="connsiteX5" fmla="*/ 7715 w 14930"/>
              <a:gd name="connsiteY5" fmla="*/ 15627 h 21600"/>
              <a:gd name="connsiteX6" fmla="*/ 4762 w 14930"/>
              <a:gd name="connsiteY6" fmla="*/ 17617 h 21600"/>
              <a:gd name="connsiteX7" fmla="*/ 5667 w 14930"/>
              <a:gd name="connsiteY7" fmla="*/ 13937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7312 w 14930"/>
              <a:gd name="connsiteY13" fmla="*/ 6320 h 21600"/>
              <a:gd name="connsiteX14" fmla="*/ 8352 w 14930"/>
              <a:gd name="connsiteY14" fmla="*/ 2295 h 21600"/>
              <a:gd name="connsiteX15" fmla="*/ 10800 w 14930"/>
              <a:gd name="connsiteY15" fmla="*/ 5800 h 21600"/>
              <a:gd name="connsiteX0" fmla="*/ 10958 w 14930"/>
              <a:gd name="connsiteY0" fmla="*/ 3460 h 21600"/>
              <a:gd name="connsiteX1" fmla="*/ 14522 w 14930"/>
              <a:gd name="connsiteY1" fmla="*/ 0 h 21600"/>
              <a:gd name="connsiteX2" fmla="*/ 13247 w 14930"/>
              <a:gd name="connsiteY2" fmla="*/ 19737 h 21600"/>
              <a:gd name="connsiteX3" fmla="*/ 10517 w 14930"/>
              <a:gd name="connsiteY3" fmla="*/ 17677 h 21600"/>
              <a:gd name="connsiteX4" fmla="*/ 8485 w 14930"/>
              <a:gd name="connsiteY4" fmla="*/ 21600 h 21600"/>
              <a:gd name="connsiteX5" fmla="*/ 7715 w 14930"/>
              <a:gd name="connsiteY5" fmla="*/ 15627 h 21600"/>
              <a:gd name="connsiteX6" fmla="*/ 4762 w 14930"/>
              <a:gd name="connsiteY6" fmla="*/ 17617 h 21600"/>
              <a:gd name="connsiteX7" fmla="*/ 5667 w 14930"/>
              <a:gd name="connsiteY7" fmla="*/ 13937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7312 w 14930"/>
              <a:gd name="connsiteY13" fmla="*/ 6320 h 21600"/>
              <a:gd name="connsiteX14" fmla="*/ 8352 w 14930"/>
              <a:gd name="connsiteY14" fmla="*/ 2295 h 21600"/>
              <a:gd name="connsiteX15" fmla="*/ 10958 w 14930"/>
              <a:gd name="connsiteY15" fmla="*/ 3460 h 21600"/>
              <a:gd name="connsiteX0" fmla="*/ 10958 w 14930"/>
              <a:gd name="connsiteY0" fmla="*/ 3460 h 21600"/>
              <a:gd name="connsiteX1" fmla="*/ 14522 w 14930"/>
              <a:gd name="connsiteY1" fmla="*/ 0 h 21600"/>
              <a:gd name="connsiteX2" fmla="*/ 13247 w 14930"/>
              <a:gd name="connsiteY2" fmla="*/ 19737 h 21600"/>
              <a:gd name="connsiteX3" fmla="*/ 10517 w 14930"/>
              <a:gd name="connsiteY3" fmla="*/ 17677 h 21600"/>
              <a:gd name="connsiteX4" fmla="*/ 8485 w 14930"/>
              <a:gd name="connsiteY4" fmla="*/ 21600 h 21600"/>
              <a:gd name="connsiteX5" fmla="*/ 7715 w 14930"/>
              <a:gd name="connsiteY5" fmla="*/ 15627 h 21600"/>
              <a:gd name="connsiteX6" fmla="*/ 4762 w 14930"/>
              <a:gd name="connsiteY6" fmla="*/ 17617 h 21600"/>
              <a:gd name="connsiteX7" fmla="*/ 4446 w 14930"/>
              <a:gd name="connsiteY7" fmla="*/ 14798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7312 w 14930"/>
              <a:gd name="connsiteY13" fmla="*/ 6320 h 21600"/>
              <a:gd name="connsiteX14" fmla="*/ 8352 w 14930"/>
              <a:gd name="connsiteY14" fmla="*/ 2295 h 21600"/>
              <a:gd name="connsiteX15" fmla="*/ 10958 w 14930"/>
              <a:gd name="connsiteY15" fmla="*/ 3460 h 21600"/>
              <a:gd name="connsiteX0" fmla="*/ 10958 w 14930"/>
              <a:gd name="connsiteY0" fmla="*/ 3460 h 21600"/>
              <a:gd name="connsiteX1" fmla="*/ 14522 w 14930"/>
              <a:gd name="connsiteY1" fmla="*/ 0 h 21600"/>
              <a:gd name="connsiteX2" fmla="*/ 13247 w 14930"/>
              <a:gd name="connsiteY2" fmla="*/ 19737 h 21600"/>
              <a:gd name="connsiteX3" fmla="*/ 10517 w 14930"/>
              <a:gd name="connsiteY3" fmla="*/ 17677 h 21600"/>
              <a:gd name="connsiteX4" fmla="*/ 8485 w 14930"/>
              <a:gd name="connsiteY4" fmla="*/ 21600 h 21600"/>
              <a:gd name="connsiteX5" fmla="*/ 5580 w 14930"/>
              <a:gd name="connsiteY5" fmla="*/ 18521 h 21600"/>
              <a:gd name="connsiteX6" fmla="*/ 4762 w 14930"/>
              <a:gd name="connsiteY6" fmla="*/ 17617 h 21600"/>
              <a:gd name="connsiteX7" fmla="*/ 4446 w 14930"/>
              <a:gd name="connsiteY7" fmla="*/ 14798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7312 w 14930"/>
              <a:gd name="connsiteY13" fmla="*/ 6320 h 21600"/>
              <a:gd name="connsiteX14" fmla="*/ 8352 w 14930"/>
              <a:gd name="connsiteY14" fmla="*/ 2295 h 21600"/>
              <a:gd name="connsiteX15" fmla="*/ 10958 w 14930"/>
              <a:gd name="connsiteY15" fmla="*/ 3460 h 21600"/>
              <a:gd name="connsiteX0" fmla="*/ 10958 w 14930"/>
              <a:gd name="connsiteY0" fmla="*/ 3460 h 21600"/>
              <a:gd name="connsiteX1" fmla="*/ 14522 w 14930"/>
              <a:gd name="connsiteY1" fmla="*/ 0 h 21600"/>
              <a:gd name="connsiteX2" fmla="*/ 13247 w 14930"/>
              <a:gd name="connsiteY2" fmla="*/ 19737 h 21600"/>
              <a:gd name="connsiteX3" fmla="*/ 10517 w 14930"/>
              <a:gd name="connsiteY3" fmla="*/ 17677 h 21600"/>
              <a:gd name="connsiteX4" fmla="*/ 8485 w 14930"/>
              <a:gd name="connsiteY4" fmla="*/ 21600 h 21600"/>
              <a:gd name="connsiteX5" fmla="*/ 5580 w 14930"/>
              <a:gd name="connsiteY5" fmla="*/ 18521 h 21600"/>
              <a:gd name="connsiteX6" fmla="*/ 2165 w 14930"/>
              <a:gd name="connsiteY6" fmla="*/ 19366 h 21600"/>
              <a:gd name="connsiteX7" fmla="*/ 4446 w 14930"/>
              <a:gd name="connsiteY7" fmla="*/ 14798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7312 w 14930"/>
              <a:gd name="connsiteY13" fmla="*/ 6320 h 21600"/>
              <a:gd name="connsiteX14" fmla="*/ 8352 w 14930"/>
              <a:gd name="connsiteY14" fmla="*/ 2295 h 21600"/>
              <a:gd name="connsiteX15" fmla="*/ 10958 w 14930"/>
              <a:gd name="connsiteY15" fmla="*/ 3460 h 21600"/>
              <a:gd name="connsiteX0" fmla="*/ 10958 w 14930"/>
              <a:gd name="connsiteY0" fmla="*/ 3460 h 21600"/>
              <a:gd name="connsiteX1" fmla="*/ 14522 w 14930"/>
              <a:gd name="connsiteY1" fmla="*/ 0 h 21600"/>
              <a:gd name="connsiteX2" fmla="*/ 13247 w 14930"/>
              <a:gd name="connsiteY2" fmla="*/ 19737 h 21600"/>
              <a:gd name="connsiteX3" fmla="*/ 10517 w 14930"/>
              <a:gd name="connsiteY3" fmla="*/ 17677 h 21600"/>
              <a:gd name="connsiteX4" fmla="*/ 8485 w 14930"/>
              <a:gd name="connsiteY4" fmla="*/ 21600 h 21600"/>
              <a:gd name="connsiteX5" fmla="*/ 4789 w 14930"/>
              <a:gd name="connsiteY5" fmla="*/ 19057 h 21600"/>
              <a:gd name="connsiteX6" fmla="*/ 2165 w 14930"/>
              <a:gd name="connsiteY6" fmla="*/ 19366 h 21600"/>
              <a:gd name="connsiteX7" fmla="*/ 4446 w 14930"/>
              <a:gd name="connsiteY7" fmla="*/ 14798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7312 w 14930"/>
              <a:gd name="connsiteY13" fmla="*/ 6320 h 21600"/>
              <a:gd name="connsiteX14" fmla="*/ 8352 w 14930"/>
              <a:gd name="connsiteY14" fmla="*/ 2295 h 21600"/>
              <a:gd name="connsiteX15" fmla="*/ 10958 w 14930"/>
              <a:gd name="connsiteY15" fmla="*/ 3460 h 21600"/>
              <a:gd name="connsiteX0" fmla="*/ 10958 w 14930"/>
              <a:gd name="connsiteY0" fmla="*/ 3460 h 21600"/>
              <a:gd name="connsiteX1" fmla="*/ 14522 w 14930"/>
              <a:gd name="connsiteY1" fmla="*/ 0 h 21600"/>
              <a:gd name="connsiteX2" fmla="*/ 13247 w 14930"/>
              <a:gd name="connsiteY2" fmla="*/ 19737 h 21600"/>
              <a:gd name="connsiteX3" fmla="*/ 10517 w 14930"/>
              <a:gd name="connsiteY3" fmla="*/ 17677 h 21600"/>
              <a:gd name="connsiteX4" fmla="*/ 8485 w 14930"/>
              <a:gd name="connsiteY4" fmla="*/ 21600 h 21600"/>
              <a:gd name="connsiteX5" fmla="*/ 4789 w 14930"/>
              <a:gd name="connsiteY5" fmla="*/ 19057 h 21600"/>
              <a:gd name="connsiteX6" fmla="*/ 2165 w 14930"/>
              <a:gd name="connsiteY6" fmla="*/ 19366 h 21600"/>
              <a:gd name="connsiteX7" fmla="*/ 4446 w 14930"/>
              <a:gd name="connsiteY7" fmla="*/ 14798 h 21600"/>
              <a:gd name="connsiteX8" fmla="*/ 135 w 14930"/>
              <a:gd name="connsiteY8" fmla="*/ 14587 h 21600"/>
              <a:gd name="connsiteX9" fmla="*/ 3722 w 14930"/>
              <a:gd name="connsiteY9" fmla="*/ 11775 h 21600"/>
              <a:gd name="connsiteX10" fmla="*/ 0 w 14930"/>
              <a:gd name="connsiteY10" fmla="*/ 8615 h 21600"/>
              <a:gd name="connsiteX11" fmla="*/ 4627 w 14930"/>
              <a:gd name="connsiteY11" fmla="*/ 7617 h 21600"/>
              <a:gd name="connsiteX12" fmla="*/ 370 w 14930"/>
              <a:gd name="connsiteY12" fmla="*/ 2295 h 21600"/>
              <a:gd name="connsiteX13" fmla="*/ 5430 w 14930"/>
              <a:gd name="connsiteY13" fmla="*/ 4287 h 21600"/>
              <a:gd name="connsiteX14" fmla="*/ 8352 w 14930"/>
              <a:gd name="connsiteY14" fmla="*/ 2295 h 21600"/>
              <a:gd name="connsiteX15" fmla="*/ 10958 w 14930"/>
              <a:gd name="connsiteY15" fmla="*/ 3460 h 21600"/>
              <a:gd name="connsiteX0" fmla="*/ 10958 w 14930"/>
              <a:gd name="connsiteY0" fmla="*/ 3792 h 21932"/>
              <a:gd name="connsiteX1" fmla="*/ 14522 w 14930"/>
              <a:gd name="connsiteY1" fmla="*/ 332 h 21932"/>
              <a:gd name="connsiteX2" fmla="*/ 13247 w 14930"/>
              <a:gd name="connsiteY2" fmla="*/ 20069 h 21932"/>
              <a:gd name="connsiteX3" fmla="*/ 10517 w 14930"/>
              <a:gd name="connsiteY3" fmla="*/ 18009 h 21932"/>
              <a:gd name="connsiteX4" fmla="*/ 8485 w 14930"/>
              <a:gd name="connsiteY4" fmla="*/ 21932 h 21932"/>
              <a:gd name="connsiteX5" fmla="*/ 4789 w 14930"/>
              <a:gd name="connsiteY5" fmla="*/ 19389 h 21932"/>
              <a:gd name="connsiteX6" fmla="*/ 2165 w 14930"/>
              <a:gd name="connsiteY6" fmla="*/ 19698 h 21932"/>
              <a:gd name="connsiteX7" fmla="*/ 4446 w 14930"/>
              <a:gd name="connsiteY7" fmla="*/ 15130 h 21932"/>
              <a:gd name="connsiteX8" fmla="*/ 135 w 14930"/>
              <a:gd name="connsiteY8" fmla="*/ 14919 h 21932"/>
              <a:gd name="connsiteX9" fmla="*/ 3722 w 14930"/>
              <a:gd name="connsiteY9" fmla="*/ 12107 h 21932"/>
              <a:gd name="connsiteX10" fmla="*/ 0 w 14930"/>
              <a:gd name="connsiteY10" fmla="*/ 8947 h 21932"/>
              <a:gd name="connsiteX11" fmla="*/ 4627 w 14930"/>
              <a:gd name="connsiteY11" fmla="*/ 7949 h 21932"/>
              <a:gd name="connsiteX12" fmla="*/ 370 w 14930"/>
              <a:gd name="connsiteY12" fmla="*/ 2627 h 21932"/>
              <a:gd name="connsiteX13" fmla="*/ 5430 w 14930"/>
              <a:gd name="connsiteY13" fmla="*/ 4619 h 21932"/>
              <a:gd name="connsiteX14" fmla="*/ 5491 w 14930"/>
              <a:gd name="connsiteY14" fmla="*/ 0 h 21932"/>
              <a:gd name="connsiteX15" fmla="*/ 10958 w 14930"/>
              <a:gd name="connsiteY15" fmla="*/ 3792 h 21932"/>
              <a:gd name="connsiteX0" fmla="*/ 10549 w 14930"/>
              <a:gd name="connsiteY0" fmla="*/ 1412 h 21932"/>
              <a:gd name="connsiteX1" fmla="*/ 14522 w 14930"/>
              <a:gd name="connsiteY1" fmla="*/ 332 h 21932"/>
              <a:gd name="connsiteX2" fmla="*/ 13247 w 14930"/>
              <a:gd name="connsiteY2" fmla="*/ 20069 h 21932"/>
              <a:gd name="connsiteX3" fmla="*/ 10517 w 14930"/>
              <a:gd name="connsiteY3" fmla="*/ 18009 h 21932"/>
              <a:gd name="connsiteX4" fmla="*/ 8485 w 14930"/>
              <a:gd name="connsiteY4" fmla="*/ 21932 h 21932"/>
              <a:gd name="connsiteX5" fmla="*/ 4789 w 14930"/>
              <a:gd name="connsiteY5" fmla="*/ 19389 h 21932"/>
              <a:gd name="connsiteX6" fmla="*/ 2165 w 14930"/>
              <a:gd name="connsiteY6" fmla="*/ 19698 h 21932"/>
              <a:gd name="connsiteX7" fmla="*/ 4446 w 14930"/>
              <a:gd name="connsiteY7" fmla="*/ 15130 h 21932"/>
              <a:gd name="connsiteX8" fmla="*/ 135 w 14930"/>
              <a:gd name="connsiteY8" fmla="*/ 14919 h 21932"/>
              <a:gd name="connsiteX9" fmla="*/ 3722 w 14930"/>
              <a:gd name="connsiteY9" fmla="*/ 12107 h 21932"/>
              <a:gd name="connsiteX10" fmla="*/ 0 w 14930"/>
              <a:gd name="connsiteY10" fmla="*/ 8947 h 21932"/>
              <a:gd name="connsiteX11" fmla="*/ 4627 w 14930"/>
              <a:gd name="connsiteY11" fmla="*/ 7949 h 21932"/>
              <a:gd name="connsiteX12" fmla="*/ 370 w 14930"/>
              <a:gd name="connsiteY12" fmla="*/ 2627 h 21932"/>
              <a:gd name="connsiteX13" fmla="*/ 5430 w 14930"/>
              <a:gd name="connsiteY13" fmla="*/ 4619 h 21932"/>
              <a:gd name="connsiteX14" fmla="*/ 5491 w 14930"/>
              <a:gd name="connsiteY14" fmla="*/ 0 h 21932"/>
              <a:gd name="connsiteX15" fmla="*/ 10549 w 14930"/>
              <a:gd name="connsiteY15" fmla="*/ 1412 h 21932"/>
              <a:gd name="connsiteX0" fmla="*/ 10549 w 15233"/>
              <a:gd name="connsiteY0" fmla="*/ 2119 h 22639"/>
              <a:gd name="connsiteX1" fmla="*/ 14825 w 15233"/>
              <a:gd name="connsiteY1" fmla="*/ 0 h 22639"/>
              <a:gd name="connsiteX2" fmla="*/ 13247 w 15233"/>
              <a:gd name="connsiteY2" fmla="*/ 20776 h 22639"/>
              <a:gd name="connsiteX3" fmla="*/ 10517 w 15233"/>
              <a:gd name="connsiteY3" fmla="*/ 18716 h 22639"/>
              <a:gd name="connsiteX4" fmla="*/ 8485 w 15233"/>
              <a:gd name="connsiteY4" fmla="*/ 22639 h 22639"/>
              <a:gd name="connsiteX5" fmla="*/ 4789 w 15233"/>
              <a:gd name="connsiteY5" fmla="*/ 20096 h 22639"/>
              <a:gd name="connsiteX6" fmla="*/ 2165 w 15233"/>
              <a:gd name="connsiteY6" fmla="*/ 20405 h 22639"/>
              <a:gd name="connsiteX7" fmla="*/ 4446 w 15233"/>
              <a:gd name="connsiteY7" fmla="*/ 15837 h 22639"/>
              <a:gd name="connsiteX8" fmla="*/ 135 w 15233"/>
              <a:gd name="connsiteY8" fmla="*/ 15626 h 22639"/>
              <a:gd name="connsiteX9" fmla="*/ 3722 w 15233"/>
              <a:gd name="connsiteY9" fmla="*/ 12814 h 22639"/>
              <a:gd name="connsiteX10" fmla="*/ 0 w 15233"/>
              <a:gd name="connsiteY10" fmla="*/ 9654 h 22639"/>
              <a:gd name="connsiteX11" fmla="*/ 4627 w 15233"/>
              <a:gd name="connsiteY11" fmla="*/ 8656 h 22639"/>
              <a:gd name="connsiteX12" fmla="*/ 370 w 15233"/>
              <a:gd name="connsiteY12" fmla="*/ 3334 h 22639"/>
              <a:gd name="connsiteX13" fmla="*/ 5430 w 15233"/>
              <a:gd name="connsiteY13" fmla="*/ 5326 h 22639"/>
              <a:gd name="connsiteX14" fmla="*/ 5491 w 15233"/>
              <a:gd name="connsiteY14" fmla="*/ 707 h 22639"/>
              <a:gd name="connsiteX15" fmla="*/ 10549 w 15233"/>
              <a:gd name="connsiteY15" fmla="*/ 2119 h 22639"/>
              <a:gd name="connsiteX0" fmla="*/ 10549 w 15233"/>
              <a:gd name="connsiteY0" fmla="*/ 2119 h 23023"/>
              <a:gd name="connsiteX1" fmla="*/ 14825 w 15233"/>
              <a:gd name="connsiteY1" fmla="*/ 0 h 23023"/>
              <a:gd name="connsiteX2" fmla="*/ 13247 w 15233"/>
              <a:gd name="connsiteY2" fmla="*/ 20776 h 23023"/>
              <a:gd name="connsiteX3" fmla="*/ 10517 w 15233"/>
              <a:gd name="connsiteY3" fmla="*/ 18716 h 23023"/>
              <a:gd name="connsiteX4" fmla="*/ 8485 w 15233"/>
              <a:gd name="connsiteY4" fmla="*/ 22639 h 23023"/>
              <a:gd name="connsiteX5" fmla="*/ 5529 w 15233"/>
              <a:gd name="connsiteY5" fmla="*/ 20113 h 23023"/>
              <a:gd name="connsiteX6" fmla="*/ 4789 w 15233"/>
              <a:gd name="connsiteY6" fmla="*/ 20096 h 23023"/>
              <a:gd name="connsiteX7" fmla="*/ 2165 w 15233"/>
              <a:gd name="connsiteY7" fmla="*/ 20405 h 23023"/>
              <a:gd name="connsiteX8" fmla="*/ 4446 w 15233"/>
              <a:gd name="connsiteY8" fmla="*/ 15837 h 23023"/>
              <a:gd name="connsiteX9" fmla="*/ 135 w 15233"/>
              <a:gd name="connsiteY9" fmla="*/ 15626 h 23023"/>
              <a:gd name="connsiteX10" fmla="*/ 3722 w 15233"/>
              <a:gd name="connsiteY10" fmla="*/ 12814 h 23023"/>
              <a:gd name="connsiteX11" fmla="*/ 0 w 15233"/>
              <a:gd name="connsiteY11" fmla="*/ 9654 h 23023"/>
              <a:gd name="connsiteX12" fmla="*/ 4627 w 15233"/>
              <a:gd name="connsiteY12" fmla="*/ 8656 h 23023"/>
              <a:gd name="connsiteX13" fmla="*/ 370 w 15233"/>
              <a:gd name="connsiteY13" fmla="*/ 3334 h 23023"/>
              <a:gd name="connsiteX14" fmla="*/ 5430 w 15233"/>
              <a:gd name="connsiteY14" fmla="*/ 5326 h 23023"/>
              <a:gd name="connsiteX15" fmla="*/ 5491 w 15233"/>
              <a:gd name="connsiteY15" fmla="*/ 707 h 23023"/>
              <a:gd name="connsiteX16" fmla="*/ 10549 w 15233"/>
              <a:gd name="connsiteY16" fmla="*/ 2119 h 23023"/>
              <a:gd name="connsiteX0" fmla="*/ 10549 w 15233"/>
              <a:gd name="connsiteY0" fmla="*/ 2119 h 22410"/>
              <a:gd name="connsiteX1" fmla="*/ 14825 w 15233"/>
              <a:gd name="connsiteY1" fmla="*/ 0 h 22410"/>
              <a:gd name="connsiteX2" fmla="*/ 13247 w 15233"/>
              <a:gd name="connsiteY2" fmla="*/ 20776 h 22410"/>
              <a:gd name="connsiteX3" fmla="*/ 10517 w 15233"/>
              <a:gd name="connsiteY3" fmla="*/ 18716 h 22410"/>
              <a:gd name="connsiteX4" fmla="*/ 8315 w 15233"/>
              <a:gd name="connsiteY4" fmla="*/ 22026 h 22410"/>
              <a:gd name="connsiteX5" fmla="*/ 5529 w 15233"/>
              <a:gd name="connsiteY5" fmla="*/ 20113 h 22410"/>
              <a:gd name="connsiteX6" fmla="*/ 4789 w 15233"/>
              <a:gd name="connsiteY6" fmla="*/ 20096 h 22410"/>
              <a:gd name="connsiteX7" fmla="*/ 2165 w 15233"/>
              <a:gd name="connsiteY7" fmla="*/ 20405 h 22410"/>
              <a:gd name="connsiteX8" fmla="*/ 4446 w 15233"/>
              <a:gd name="connsiteY8" fmla="*/ 15837 h 22410"/>
              <a:gd name="connsiteX9" fmla="*/ 135 w 15233"/>
              <a:gd name="connsiteY9" fmla="*/ 15626 h 22410"/>
              <a:gd name="connsiteX10" fmla="*/ 3722 w 15233"/>
              <a:gd name="connsiteY10" fmla="*/ 12814 h 22410"/>
              <a:gd name="connsiteX11" fmla="*/ 0 w 15233"/>
              <a:gd name="connsiteY11" fmla="*/ 9654 h 22410"/>
              <a:gd name="connsiteX12" fmla="*/ 4627 w 15233"/>
              <a:gd name="connsiteY12" fmla="*/ 8656 h 22410"/>
              <a:gd name="connsiteX13" fmla="*/ 370 w 15233"/>
              <a:gd name="connsiteY13" fmla="*/ 3334 h 22410"/>
              <a:gd name="connsiteX14" fmla="*/ 5430 w 15233"/>
              <a:gd name="connsiteY14" fmla="*/ 5326 h 22410"/>
              <a:gd name="connsiteX15" fmla="*/ 5491 w 15233"/>
              <a:gd name="connsiteY15" fmla="*/ 707 h 22410"/>
              <a:gd name="connsiteX16" fmla="*/ 10549 w 15233"/>
              <a:gd name="connsiteY16" fmla="*/ 2119 h 22410"/>
              <a:gd name="connsiteX0" fmla="*/ 10549 w 15233"/>
              <a:gd name="connsiteY0" fmla="*/ 2119 h 22026"/>
              <a:gd name="connsiteX1" fmla="*/ 14825 w 15233"/>
              <a:gd name="connsiteY1" fmla="*/ 0 h 22026"/>
              <a:gd name="connsiteX2" fmla="*/ 13247 w 15233"/>
              <a:gd name="connsiteY2" fmla="*/ 20776 h 22026"/>
              <a:gd name="connsiteX3" fmla="*/ 10517 w 15233"/>
              <a:gd name="connsiteY3" fmla="*/ 18716 h 22026"/>
              <a:gd name="connsiteX4" fmla="*/ 8315 w 15233"/>
              <a:gd name="connsiteY4" fmla="*/ 22026 h 22026"/>
              <a:gd name="connsiteX5" fmla="*/ 5529 w 15233"/>
              <a:gd name="connsiteY5" fmla="*/ 20113 h 22026"/>
              <a:gd name="connsiteX6" fmla="*/ 4789 w 15233"/>
              <a:gd name="connsiteY6" fmla="*/ 20096 h 22026"/>
              <a:gd name="connsiteX7" fmla="*/ 2165 w 15233"/>
              <a:gd name="connsiteY7" fmla="*/ 20405 h 22026"/>
              <a:gd name="connsiteX8" fmla="*/ 4446 w 15233"/>
              <a:gd name="connsiteY8" fmla="*/ 15837 h 22026"/>
              <a:gd name="connsiteX9" fmla="*/ 135 w 15233"/>
              <a:gd name="connsiteY9" fmla="*/ 15626 h 22026"/>
              <a:gd name="connsiteX10" fmla="*/ 3722 w 15233"/>
              <a:gd name="connsiteY10" fmla="*/ 12814 h 22026"/>
              <a:gd name="connsiteX11" fmla="*/ 0 w 15233"/>
              <a:gd name="connsiteY11" fmla="*/ 9654 h 22026"/>
              <a:gd name="connsiteX12" fmla="*/ 4627 w 15233"/>
              <a:gd name="connsiteY12" fmla="*/ 8656 h 22026"/>
              <a:gd name="connsiteX13" fmla="*/ 370 w 15233"/>
              <a:gd name="connsiteY13" fmla="*/ 3334 h 22026"/>
              <a:gd name="connsiteX14" fmla="*/ 5430 w 15233"/>
              <a:gd name="connsiteY14" fmla="*/ 5326 h 22026"/>
              <a:gd name="connsiteX15" fmla="*/ 5491 w 15233"/>
              <a:gd name="connsiteY15" fmla="*/ 707 h 22026"/>
              <a:gd name="connsiteX16" fmla="*/ 10549 w 15233"/>
              <a:gd name="connsiteY16" fmla="*/ 2119 h 22026"/>
              <a:gd name="connsiteX0" fmla="*/ 10549 w 15233"/>
              <a:gd name="connsiteY0" fmla="*/ 2119 h 22138"/>
              <a:gd name="connsiteX1" fmla="*/ 14825 w 15233"/>
              <a:gd name="connsiteY1" fmla="*/ 0 h 22138"/>
              <a:gd name="connsiteX2" fmla="*/ 13123 w 15233"/>
              <a:gd name="connsiteY2" fmla="*/ 22138 h 22138"/>
              <a:gd name="connsiteX3" fmla="*/ 10517 w 15233"/>
              <a:gd name="connsiteY3" fmla="*/ 18716 h 22138"/>
              <a:gd name="connsiteX4" fmla="*/ 8315 w 15233"/>
              <a:gd name="connsiteY4" fmla="*/ 22026 h 22138"/>
              <a:gd name="connsiteX5" fmla="*/ 5529 w 15233"/>
              <a:gd name="connsiteY5" fmla="*/ 20113 h 22138"/>
              <a:gd name="connsiteX6" fmla="*/ 4789 w 15233"/>
              <a:gd name="connsiteY6" fmla="*/ 20096 h 22138"/>
              <a:gd name="connsiteX7" fmla="*/ 2165 w 15233"/>
              <a:gd name="connsiteY7" fmla="*/ 20405 h 22138"/>
              <a:gd name="connsiteX8" fmla="*/ 4446 w 15233"/>
              <a:gd name="connsiteY8" fmla="*/ 15837 h 22138"/>
              <a:gd name="connsiteX9" fmla="*/ 135 w 15233"/>
              <a:gd name="connsiteY9" fmla="*/ 15626 h 22138"/>
              <a:gd name="connsiteX10" fmla="*/ 3722 w 15233"/>
              <a:gd name="connsiteY10" fmla="*/ 12814 h 22138"/>
              <a:gd name="connsiteX11" fmla="*/ 0 w 15233"/>
              <a:gd name="connsiteY11" fmla="*/ 9654 h 22138"/>
              <a:gd name="connsiteX12" fmla="*/ 4627 w 15233"/>
              <a:gd name="connsiteY12" fmla="*/ 8656 h 22138"/>
              <a:gd name="connsiteX13" fmla="*/ 370 w 15233"/>
              <a:gd name="connsiteY13" fmla="*/ 3334 h 22138"/>
              <a:gd name="connsiteX14" fmla="*/ 5430 w 15233"/>
              <a:gd name="connsiteY14" fmla="*/ 5326 h 22138"/>
              <a:gd name="connsiteX15" fmla="*/ 5491 w 15233"/>
              <a:gd name="connsiteY15" fmla="*/ 707 h 22138"/>
              <a:gd name="connsiteX16" fmla="*/ 10549 w 15233"/>
              <a:gd name="connsiteY16" fmla="*/ 2119 h 22138"/>
              <a:gd name="connsiteX0" fmla="*/ 10549 w 15233"/>
              <a:gd name="connsiteY0" fmla="*/ 2119 h 22138"/>
              <a:gd name="connsiteX1" fmla="*/ 14825 w 15233"/>
              <a:gd name="connsiteY1" fmla="*/ 0 h 22138"/>
              <a:gd name="connsiteX2" fmla="*/ 13123 w 15233"/>
              <a:gd name="connsiteY2" fmla="*/ 22138 h 22138"/>
              <a:gd name="connsiteX3" fmla="*/ 10724 w 15233"/>
              <a:gd name="connsiteY3" fmla="*/ 20049 h 22138"/>
              <a:gd name="connsiteX4" fmla="*/ 8315 w 15233"/>
              <a:gd name="connsiteY4" fmla="*/ 22026 h 22138"/>
              <a:gd name="connsiteX5" fmla="*/ 5529 w 15233"/>
              <a:gd name="connsiteY5" fmla="*/ 20113 h 22138"/>
              <a:gd name="connsiteX6" fmla="*/ 4789 w 15233"/>
              <a:gd name="connsiteY6" fmla="*/ 20096 h 22138"/>
              <a:gd name="connsiteX7" fmla="*/ 2165 w 15233"/>
              <a:gd name="connsiteY7" fmla="*/ 20405 h 22138"/>
              <a:gd name="connsiteX8" fmla="*/ 4446 w 15233"/>
              <a:gd name="connsiteY8" fmla="*/ 15837 h 22138"/>
              <a:gd name="connsiteX9" fmla="*/ 135 w 15233"/>
              <a:gd name="connsiteY9" fmla="*/ 15626 h 22138"/>
              <a:gd name="connsiteX10" fmla="*/ 3722 w 15233"/>
              <a:gd name="connsiteY10" fmla="*/ 12814 h 22138"/>
              <a:gd name="connsiteX11" fmla="*/ 0 w 15233"/>
              <a:gd name="connsiteY11" fmla="*/ 9654 h 22138"/>
              <a:gd name="connsiteX12" fmla="*/ 4627 w 15233"/>
              <a:gd name="connsiteY12" fmla="*/ 8656 h 22138"/>
              <a:gd name="connsiteX13" fmla="*/ 370 w 15233"/>
              <a:gd name="connsiteY13" fmla="*/ 3334 h 22138"/>
              <a:gd name="connsiteX14" fmla="*/ 5430 w 15233"/>
              <a:gd name="connsiteY14" fmla="*/ 5326 h 22138"/>
              <a:gd name="connsiteX15" fmla="*/ 5491 w 15233"/>
              <a:gd name="connsiteY15" fmla="*/ 707 h 22138"/>
              <a:gd name="connsiteX16" fmla="*/ 10549 w 15233"/>
              <a:gd name="connsiteY16" fmla="*/ 2119 h 22138"/>
              <a:gd name="connsiteX0" fmla="*/ 10549 w 15233"/>
              <a:gd name="connsiteY0" fmla="*/ 2119 h 22138"/>
              <a:gd name="connsiteX1" fmla="*/ 14825 w 15233"/>
              <a:gd name="connsiteY1" fmla="*/ 0 h 22138"/>
              <a:gd name="connsiteX2" fmla="*/ 13123 w 15233"/>
              <a:gd name="connsiteY2" fmla="*/ 22138 h 22138"/>
              <a:gd name="connsiteX3" fmla="*/ 10724 w 15233"/>
              <a:gd name="connsiteY3" fmla="*/ 20049 h 22138"/>
              <a:gd name="connsiteX4" fmla="*/ 8315 w 15233"/>
              <a:gd name="connsiteY4" fmla="*/ 22026 h 22138"/>
              <a:gd name="connsiteX5" fmla="*/ 5529 w 15233"/>
              <a:gd name="connsiteY5" fmla="*/ 20113 h 22138"/>
              <a:gd name="connsiteX6" fmla="*/ 4789 w 15233"/>
              <a:gd name="connsiteY6" fmla="*/ 20096 h 22138"/>
              <a:gd name="connsiteX7" fmla="*/ 2165 w 15233"/>
              <a:gd name="connsiteY7" fmla="*/ 20405 h 22138"/>
              <a:gd name="connsiteX8" fmla="*/ 3244 w 15233"/>
              <a:gd name="connsiteY8" fmla="*/ 16217 h 22138"/>
              <a:gd name="connsiteX9" fmla="*/ 135 w 15233"/>
              <a:gd name="connsiteY9" fmla="*/ 15626 h 22138"/>
              <a:gd name="connsiteX10" fmla="*/ 3722 w 15233"/>
              <a:gd name="connsiteY10" fmla="*/ 12814 h 22138"/>
              <a:gd name="connsiteX11" fmla="*/ 0 w 15233"/>
              <a:gd name="connsiteY11" fmla="*/ 9654 h 22138"/>
              <a:gd name="connsiteX12" fmla="*/ 4627 w 15233"/>
              <a:gd name="connsiteY12" fmla="*/ 8656 h 22138"/>
              <a:gd name="connsiteX13" fmla="*/ 370 w 15233"/>
              <a:gd name="connsiteY13" fmla="*/ 3334 h 22138"/>
              <a:gd name="connsiteX14" fmla="*/ 5430 w 15233"/>
              <a:gd name="connsiteY14" fmla="*/ 5326 h 22138"/>
              <a:gd name="connsiteX15" fmla="*/ 5491 w 15233"/>
              <a:gd name="connsiteY15" fmla="*/ 707 h 22138"/>
              <a:gd name="connsiteX16" fmla="*/ 10549 w 15233"/>
              <a:gd name="connsiteY16" fmla="*/ 2119 h 22138"/>
              <a:gd name="connsiteX0" fmla="*/ 10549 w 15233"/>
              <a:gd name="connsiteY0" fmla="*/ 2119 h 22138"/>
              <a:gd name="connsiteX1" fmla="*/ 14825 w 15233"/>
              <a:gd name="connsiteY1" fmla="*/ 0 h 22138"/>
              <a:gd name="connsiteX2" fmla="*/ 13123 w 15233"/>
              <a:gd name="connsiteY2" fmla="*/ 22138 h 22138"/>
              <a:gd name="connsiteX3" fmla="*/ 10724 w 15233"/>
              <a:gd name="connsiteY3" fmla="*/ 20049 h 22138"/>
              <a:gd name="connsiteX4" fmla="*/ 8315 w 15233"/>
              <a:gd name="connsiteY4" fmla="*/ 22026 h 22138"/>
              <a:gd name="connsiteX5" fmla="*/ 5529 w 15233"/>
              <a:gd name="connsiteY5" fmla="*/ 20113 h 22138"/>
              <a:gd name="connsiteX6" fmla="*/ 4789 w 15233"/>
              <a:gd name="connsiteY6" fmla="*/ 20096 h 22138"/>
              <a:gd name="connsiteX7" fmla="*/ 2165 w 15233"/>
              <a:gd name="connsiteY7" fmla="*/ 20405 h 22138"/>
              <a:gd name="connsiteX8" fmla="*/ 3244 w 15233"/>
              <a:gd name="connsiteY8" fmla="*/ 16217 h 22138"/>
              <a:gd name="connsiteX9" fmla="*/ 135 w 15233"/>
              <a:gd name="connsiteY9" fmla="*/ 15626 h 22138"/>
              <a:gd name="connsiteX10" fmla="*/ 3722 w 15233"/>
              <a:gd name="connsiteY10" fmla="*/ 12814 h 22138"/>
              <a:gd name="connsiteX11" fmla="*/ 0 w 15233"/>
              <a:gd name="connsiteY11" fmla="*/ 9654 h 22138"/>
              <a:gd name="connsiteX12" fmla="*/ 4627 w 15233"/>
              <a:gd name="connsiteY12" fmla="*/ 8656 h 22138"/>
              <a:gd name="connsiteX13" fmla="*/ 370 w 15233"/>
              <a:gd name="connsiteY13" fmla="*/ 3334 h 22138"/>
              <a:gd name="connsiteX14" fmla="*/ 5430 w 15233"/>
              <a:gd name="connsiteY14" fmla="*/ 5326 h 22138"/>
              <a:gd name="connsiteX15" fmla="*/ 5491 w 15233"/>
              <a:gd name="connsiteY15" fmla="*/ 707 h 22138"/>
              <a:gd name="connsiteX16" fmla="*/ 10549 w 15233"/>
              <a:gd name="connsiteY16" fmla="*/ 2119 h 22138"/>
              <a:gd name="connsiteX0" fmla="*/ 10549 w 15233"/>
              <a:gd name="connsiteY0" fmla="*/ 2119 h 22138"/>
              <a:gd name="connsiteX1" fmla="*/ 14825 w 15233"/>
              <a:gd name="connsiteY1" fmla="*/ 0 h 22138"/>
              <a:gd name="connsiteX2" fmla="*/ 13123 w 15233"/>
              <a:gd name="connsiteY2" fmla="*/ 22138 h 22138"/>
              <a:gd name="connsiteX3" fmla="*/ 10724 w 15233"/>
              <a:gd name="connsiteY3" fmla="*/ 20049 h 22138"/>
              <a:gd name="connsiteX4" fmla="*/ 8315 w 15233"/>
              <a:gd name="connsiteY4" fmla="*/ 22026 h 22138"/>
              <a:gd name="connsiteX5" fmla="*/ 5529 w 15233"/>
              <a:gd name="connsiteY5" fmla="*/ 20113 h 22138"/>
              <a:gd name="connsiteX6" fmla="*/ 4789 w 15233"/>
              <a:gd name="connsiteY6" fmla="*/ 20096 h 22138"/>
              <a:gd name="connsiteX7" fmla="*/ 2165 w 15233"/>
              <a:gd name="connsiteY7" fmla="*/ 20405 h 22138"/>
              <a:gd name="connsiteX8" fmla="*/ 3244 w 15233"/>
              <a:gd name="connsiteY8" fmla="*/ 16217 h 22138"/>
              <a:gd name="connsiteX9" fmla="*/ 135 w 15233"/>
              <a:gd name="connsiteY9" fmla="*/ 15626 h 22138"/>
              <a:gd name="connsiteX10" fmla="*/ 3722 w 15233"/>
              <a:gd name="connsiteY10" fmla="*/ 12814 h 22138"/>
              <a:gd name="connsiteX11" fmla="*/ 0 w 15233"/>
              <a:gd name="connsiteY11" fmla="*/ 9654 h 22138"/>
              <a:gd name="connsiteX12" fmla="*/ 4627 w 15233"/>
              <a:gd name="connsiteY12" fmla="*/ 8656 h 22138"/>
              <a:gd name="connsiteX13" fmla="*/ 370 w 15233"/>
              <a:gd name="connsiteY13" fmla="*/ 3334 h 22138"/>
              <a:gd name="connsiteX14" fmla="*/ 5430 w 15233"/>
              <a:gd name="connsiteY14" fmla="*/ 5326 h 22138"/>
              <a:gd name="connsiteX15" fmla="*/ 5491 w 15233"/>
              <a:gd name="connsiteY15" fmla="*/ 707 h 22138"/>
              <a:gd name="connsiteX16" fmla="*/ 10549 w 15233"/>
              <a:gd name="connsiteY16" fmla="*/ 2119 h 22138"/>
              <a:gd name="connsiteX0" fmla="*/ 10549 w 15233"/>
              <a:gd name="connsiteY0" fmla="*/ 2119 h 22138"/>
              <a:gd name="connsiteX1" fmla="*/ 14825 w 15233"/>
              <a:gd name="connsiteY1" fmla="*/ 0 h 22138"/>
              <a:gd name="connsiteX2" fmla="*/ 13123 w 15233"/>
              <a:gd name="connsiteY2" fmla="*/ 22138 h 22138"/>
              <a:gd name="connsiteX3" fmla="*/ 10724 w 15233"/>
              <a:gd name="connsiteY3" fmla="*/ 20049 h 22138"/>
              <a:gd name="connsiteX4" fmla="*/ 8315 w 15233"/>
              <a:gd name="connsiteY4" fmla="*/ 22026 h 22138"/>
              <a:gd name="connsiteX5" fmla="*/ 5529 w 15233"/>
              <a:gd name="connsiteY5" fmla="*/ 20113 h 22138"/>
              <a:gd name="connsiteX6" fmla="*/ 4789 w 15233"/>
              <a:gd name="connsiteY6" fmla="*/ 20096 h 22138"/>
              <a:gd name="connsiteX7" fmla="*/ 2165 w 15233"/>
              <a:gd name="connsiteY7" fmla="*/ 20405 h 22138"/>
              <a:gd name="connsiteX8" fmla="*/ 3244 w 15233"/>
              <a:gd name="connsiteY8" fmla="*/ 16217 h 22138"/>
              <a:gd name="connsiteX9" fmla="*/ 135 w 15233"/>
              <a:gd name="connsiteY9" fmla="*/ 15626 h 22138"/>
              <a:gd name="connsiteX10" fmla="*/ 3722 w 15233"/>
              <a:gd name="connsiteY10" fmla="*/ 12814 h 22138"/>
              <a:gd name="connsiteX11" fmla="*/ 0 w 15233"/>
              <a:gd name="connsiteY11" fmla="*/ 9654 h 22138"/>
              <a:gd name="connsiteX12" fmla="*/ 4627 w 15233"/>
              <a:gd name="connsiteY12" fmla="*/ 8656 h 22138"/>
              <a:gd name="connsiteX13" fmla="*/ 370 w 15233"/>
              <a:gd name="connsiteY13" fmla="*/ 3334 h 22138"/>
              <a:gd name="connsiteX14" fmla="*/ 5430 w 15233"/>
              <a:gd name="connsiteY14" fmla="*/ 5326 h 22138"/>
              <a:gd name="connsiteX15" fmla="*/ 5491 w 15233"/>
              <a:gd name="connsiteY15" fmla="*/ 707 h 22138"/>
              <a:gd name="connsiteX16" fmla="*/ 10549 w 15233"/>
              <a:gd name="connsiteY16" fmla="*/ 2119 h 2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233" h="22138">
                <a:moveTo>
                  <a:pt x="10549" y="2119"/>
                </a:moveTo>
                <a:lnTo>
                  <a:pt x="14825" y="0"/>
                </a:lnTo>
                <a:cubicBezTo>
                  <a:pt x="15233" y="2323"/>
                  <a:pt x="13788" y="19649"/>
                  <a:pt x="13123" y="22138"/>
                </a:cubicBezTo>
                <a:lnTo>
                  <a:pt x="10724" y="20049"/>
                </a:lnTo>
                <a:lnTo>
                  <a:pt x="8315" y="22026"/>
                </a:lnTo>
                <a:lnTo>
                  <a:pt x="5529" y="20113"/>
                </a:lnTo>
                <a:cubicBezTo>
                  <a:pt x="4941" y="19791"/>
                  <a:pt x="5300" y="20199"/>
                  <a:pt x="4789" y="20096"/>
                </a:cubicBezTo>
                <a:lnTo>
                  <a:pt x="2165" y="20405"/>
                </a:lnTo>
                <a:cubicBezTo>
                  <a:pt x="2060" y="19465"/>
                  <a:pt x="3295" y="16219"/>
                  <a:pt x="3244" y="16217"/>
                </a:cubicBezTo>
                <a:cubicBezTo>
                  <a:pt x="4643" y="16408"/>
                  <a:pt x="1171" y="15823"/>
                  <a:pt x="135" y="15626"/>
                </a:cubicBezTo>
                <a:lnTo>
                  <a:pt x="3722" y="12814"/>
                </a:lnTo>
                <a:lnTo>
                  <a:pt x="0" y="9654"/>
                </a:lnTo>
                <a:lnTo>
                  <a:pt x="4627" y="8656"/>
                </a:lnTo>
                <a:lnTo>
                  <a:pt x="370" y="3334"/>
                </a:lnTo>
                <a:lnTo>
                  <a:pt x="5430" y="5326"/>
                </a:lnTo>
                <a:cubicBezTo>
                  <a:pt x="5450" y="3786"/>
                  <a:pt x="5471" y="2247"/>
                  <a:pt x="5491" y="707"/>
                </a:cubicBezTo>
                <a:lnTo>
                  <a:pt x="10549" y="2119"/>
                </a:lnTo>
                <a:close/>
              </a:path>
            </a:pathLst>
          </a:custGeom>
          <a:solidFill>
            <a:srgbClr val="FFFF6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428" name="TextBox 3"/>
          <p:cNvSpPr txBox="1">
            <a:spLocks noChangeArrowheads="1"/>
          </p:cNvSpPr>
          <p:nvPr/>
        </p:nvSpPr>
        <p:spPr bwMode="auto">
          <a:xfrm>
            <a:off x="0" y="0"/>
            <a:ext cx="3962400" cy="1384300"/>
          </a:xfrm>
          <a:prstGeom prst="rect">
            <a:avLst/>
          </a:prstGeom>
          <a:solidFill>
            <a:schemeClr val="bg2">
              <a:lumMod val="40000"/>
              <a:lumOff val="60000"/>
            </a:schemeClr>
          </a:solidFill>
          <a:ln w="28575">
            <a:solidFill>
              <a:schemeClr val="tx1"/>
            </a:solidFill>
            <a:miter lim="800000"/>
            <a:headEnd/>
            <a:tailEnd/>
          </a:ln>
        </p:spPr>
        <p:txBody>
          <a:bodyPr>
            <a:spAutoFit/>
          </a:bodyPr>
          <a:lstStyle/>
          <a:p>
            <a:pPr algn="ctr"/>
            <a:r>
              <a:rPr lang="en-US" sz="2800" b="1" i="1" dirty="0">
                <a:solidFill>
                  <a:schemeClr val="bg1"/>
                </a:solidFill>
                <a:latin typeface="Calibri" pitchFamily="1" charset="0"/>
              </a:rPr>
              <a:t>When impact occurs, a shock wave spreads through the Earth. </a:t>
            </a:r>
          </a:p>
        </p:txBody>
      </p:sp>
      <p:pic>
        <p:nvPicPr>
          <p:cNvPr id="103429" name="Picture 2" descr="http://www.lpi.usra.edu/nlsi/education/hsResearch/crateringLab/images/simplecraterformation_Figure4.jpg"/>
          <p:cNvPicPr>
            <a:picLocks noChangeAspect="1" noChangeArrowheads="1"/>
          </p:cNvPicPr>
          <p:nvPr/>
        </p:nvPicPr>
        <p:blipFill>
          <a:blip r:embed="rId4" cstate="print"/>
          <a:srcRect l="14825" t="5623" r="20712" b="85667"/>
          <a:stretch>
            <a:fillRect/>
          </a:stretch>
        </p:blipFill>
        <p:spPr bwMode="auto">
          <a:xfrm>
            <a:off x="0" y="3068960"/>
            <a:ext cx="9144000" cy="2895600"/>
          </a:xfrm>
          <a:prstGeom prst="rect">
            <a:avLst/>
          </a:prstGeom>
          <a:noFill/>
          <a:ln w="9525">
            <a:noFill/>
            <a:miter lim="800000"/>
            <a:headEnd/>
            <a:tailEnd/>
          </a:ln>
        </p:spPr>
      </p:pic>
      <p:cxnSp>
        <p:nvCxnSpPr>
          <p:cNvPr id="14" name="Straight Arrow Connector 13"/>
          <p:cNvCxnSpPr/>
          <p:nvPr/>
        </p:nvCxnSpPr>
        <p:spPr>
          <a:xfrm rot="16200000" flipH="1">
            <a:off x="3657600" y="2590800"/>
            <a:ext cx="1295400" cy="5334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3" cstate="print"/>
          <a:srcRect l="43127" b="58653"/>
          <a:stretch>
            <a:fillRect/>
          </a:stretch>
        </p:blipFill>
        <p:spPr bwMode="auto">
          <a:xfrm>
            <a:off x="0" y="0"/>
            <a:ext cx="9144000" cy="2667000"/>
          </a:xfrm>
          <a:prstGeom prst="rect">
            <a:avLst/>
          </a:prstGeom>
          <a:noFill/>
          <a:ln w="9525">
            <a:noFill/>
            <a:miter lim="800000"/>
            <a:headEnd/>
            <a:tailEnd/>
          </a:ln>
        </p:spPr>
      </p:pic>
      <p:sp>
        <p:nvSpPr>
          <p:cNvPr id="105475" name="TextBox 3"/>
          <p:cNvSpPr txBox="1">
            <a:spLocks noChangeArrowheads="1"/>
          </p:cNvSpPr>
          <p:nvPr/>
        </p:nvSpPr>
        <p:spPr bwMode="auto">
          <a:xfrm>
            <a:off x="4860032" y="327174"/>
            <a:ext cx="3810000" cy="1816100"/>
          </a:xfrm>
          <a:prstGeom prst="rect">
            <a:avLst/>
          </a:prstGeom>
          <a:noFill/>
          <a:ln w="9525">
            <a:noFill/>
            <a:miter lim="800000"/>
            <a:headEnd/>
            <a:tailEnd/>
          </a:ln>
        </p:spPr>
        <p:txBody>
          <a:bodyPr>
            <a:spAutoFit/>
          </a:bodyPr>
          <a:lstStyle/>
          <a:p>
            <a:pPr marL="457200" indent="-457200">
              <a:buFont typeface="Arial" panose="020B0604020202020204" pitchFamily="34" charset="0"/>
              <a:buChar char="•"/>
            </a:pPr>
            <a:r>
              <a:rPr lang="en-US" sz="2800" i="1" dirty="0">
                <a:solidFill>
                  <a:srgbClr val="F2F2F2"/>
                </a:solidFill>
                <a:latin typeface="Calibri" pitchFamily="1" charset="0"/>
              </a:rPr>
              <a:t>Some material will be thrown into the air and then fall back to the surface.</a:t>
            </a:r>
            <a:endParaRPr lang="en-US" sz="2800" i="1" u="sng" dirty="0">
              <a:solidFill>
                <a:srgbClr val="F2F2F2"/>
              </a:solidFill>
              <a:latin typeface="Calibri" pitchFamily="1" charset="0"/>
            </a:endParaRPr>
          </a:p>
        </p:txBody>
      </p:sp>
      <p:sp>
        <p:nvSpPr>
          <p:cNvPr id="105476" name="TextBox 3"/>
          <p:cNvSpPr txBox="1">
            <a:spLocks noChangeArrowheads="1"/>
          </p:cNvSpPr>
          <p:nvPr/>
        </p:nvSpPr>
        <p:spPr bwMode="auto">
          <a:xfrm>
            <a:off x="0" y="0"/>
            <a:ext cx="3962400" cy="954088"/>
          </a:xfrm>
          <a:prstGeom prst="rect">
            <a:avLst/>
          </a:prstGeom>
          <a:solidFill>
            <a:schemeClr val="bg2">
              <a:lumMod val="40000"/>
              <a:lumOff val="60000"/>
            </a:schemeClr>
          </a:solidFill>
          <a:ln w="28575">
            <a:solidFill>
              <a:schemeClr val="tx1"/>
            </a:solidFill>
            <a:miter lim="800000"/>
            <a:headEnd/>
            <a:tailEnd/>
          </a:ln>
        </p:spPr>
        <p:txBody>
          <a:bodyPr>
            <a:spAutoFit/>
          </a:bodyPr>
          <a:lstStyle/>
          <a:p>
            <a:pPr algn="ctr"/>
            <a:r>
              <a:rPr lang="en-US" sz="2800" b="1" i="1" dirty="0">
                <a:solidFill>
                  <a:schemeClr val="bg1"/>
                </a:solidFill>
                <a:latin typeface="Calibri" pitchFamily="1" charset="0"/>
              </a:rPr>
              <a:t>Most often, the impactor is completely destroyed.</a:t>
            </a:r>
          </a:p>
        </p:txBody>
      </p:sp>
      <p:pic>
        <p:nvPicPr>
          <p:cNvPr id="105477" name="Picture 2" descr="http://www.lpi.usra.edu/nlsi/education/hsResearch/crateringLab/images/simplecraterformation_Figure4.jpg"/>
          <p:cNvPicPr>
            <a:picLocks noChangeAspect="1" noChangeArrowheads="1"/>
          </p:cNvPicPr>
          <p:nvPr/>
        </p:nvPicPr>
        <p:blipFill>
          <a:blip r:embed="rId4" cstate="print"/>
          <a:srcRect l="10590" t="34383" r="10716" b="53094"/>
          <a:stretch>
            <a:fillRect/>
          </a:stretch>
        </p:blipFill>
        <p:spPr bwMode="auto">
          <a:xfrm>
            <a:off x="0" y="2514600"/>
            <a:ext cx="9144000" cy="34099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3" cstate="print"/>
          <a:srcRect l="43127" b="58653"/>
          <a:stretch>
            <a:fillRect/>
          </a:stretch>
        </p:blipFill>
        <p:spPr bwMode="auto">
          <a:xfrm>
            <a:off x="0" y="0"/>
            <a:ext cx="9144000" cy="2819400"/>
          </a:xfrm>
          <a:prstGeom prst="rect">
            <a:avLst/>
          </a:prstGeom>
          <a:noFill/>
          <a:ln w="9525">
            <a:noFill/>
            <a:miter lim="800000"/>
            <a:headEnd/>
            <a:tailEnd/>
          </a:ln>
        </p:spPr>
      </p:pic>
      <p:pic>
        <p:nvPicPr>
          <p:cNvPr id="107523" name="Picture 2" descr="http://www.lpi.usra.edu/nlsi/education/hsResearch/crateringLab/images/simplecraterformation_Figure4.jpg"/>
          <p:cNvPicPr>
            <a:picLocks noChangeAspect="1" noChangeArrowheads="1"/>
          </p:cNvPicPr>
          <p:nvPr/>
        </p:nvPicPr>
        <p:blipFill>
          <a:blip r:embed="rId4" cstate="print"/>
          <a:srcRect t="83188" r="4247"/>
          <a:stretch>
            <a:fillRect/>
          </a:stretch>
        </p:blipFill>
        <p:spPr bwMode="auto">
          <a:xfrm>
            <a:off x="0" y="2204864"/>
            <a:ext cx="9144000" cy="3762375"/>
          </a:xfrm>
          <a:prstGeom prst="rect">
            <a:avLst/>
          </a:prstGeom>
          <a:noFill/>
          <a:ln w="9525">
            <a:noFill/>
            <a:miter lim="800000"/>
            <a:headEnd/>
            <a:tailEnd/>
          </a:ln>
        </p:spPr>
      </p:pic>
      <p:sp>
        <p:nvSpPr>
          <p:cNvPr id="107524" name="TextBox 3"/>
          <p:cNvSpPr txBox="1">
            <a:spLocks noChangeArrowheads="1"/>
          </p:cNvSpPr>
          <p:nvPr/>
        </p:nvSpPr>
        <p:spPr bwMode="auto">
          <a:xfrm>
            <a:off x="4427984" y="312738"/>
            <a:ext cx="4639816" cy="1384995"/>
          </a:xfrm>
          <a:prstGeom prst="rect">
            <a:avLst/>
          </a:prstGeom>
          <a:noFill/>
          <a:ln w="9525">
            <a:noFill/>
            <a:miter lim="800000"/>
            <a:headEnd/>
            <a:tailEnd/>
          </a:ln>
        </p:spPr>
        <p:txBody>
          <a:bodyPr wrap="square">
            <a:spAutoFit/>
          </a:bodyPr>
          <a:lstStyle/>
          <a:p>
            <a:pPr marL="457200" indent="-457200">
              <a:buFont typeface="Arial" panose="020B0604020202020204" pitchFamily="34" charset="0"/>
              <a:buChar char="•"/>
            </a:pPr>
            <a:r>
              <a:rPr lang="en-US" sz="2800" i="1" dirty="0">
                <a:solidFill>
                  <a:srgbClr val="F2F2F2"/>
                </a:solidFill>
                <a:latin typeface="Calibri" pitchFamily="1" charset="0"/>
              </a:rPr>
              <a:t>Ejected material is called </a:t>
            </a:r>
            <a:r>
              <a:rPr lang="en-US" sz="2800" b="1" i="1" u="sng" dirty="0">
                <a:solidFill>
                  <a:srgbClr val="F2F2F2"/>
                </a:solidFill>
                <a:latin typeface="Calibri" pitchFamily="1" charset="0"/>
              </a:rPr>
              <a:t>ejecta</a:t>
            </a:r>
            <a:r>
              <a:rPr lang="en-US" sz="2800" i="1" dirty="0">
                <a:solidFill>
                  <a:srgbClr val="F2F2F2"/>
                </a:solidFill>
                <a:latin typeface="Calibri" pitchFamily="1" charset="0"/>
              </a:rPr>
              <a:t>, and forms an </a:t>
            </a:r>
            <a:br>
              <a:rPr lang="en-US" sz="2800" i="1" dirty="0">
                <a:solidFill>
                  <a:srgbClr val="F2F2F2"/>
                </a:solidFill>
                <a:latin typeface="Calibri" pitchFamily="1" charset="0"/>
              </a:rPr>
            </a:br>
            <a:r>
              <a:rPr lang="en-US" sz="2800" b="1" i="1" u="sng" dirty="0">
                <a:solidFill>
                  <a:srgbClr val="F2F2F2"/>
                </a:solidFill>
                <a:latin typeface="Calibri" pitchFamily="1" charset="0"/>
              </a:rPr>
              <a:t>ejecta blanket</a:t>
            </a:r>
            <a:r>
              <a:rPr lang="en-US" sz="2800" i="1" dirty="0">
                <a:solidFill>
                  <a:srgbClr val="F2F2F2"/>
                </a:solidFill>
                <a:latin typeface="Calibri" pitchFamily="1" charset="0"/>
              </a:rPr>
              <a:t>.</a:t>
            </a:r>
            <a:endParaRPr lang="en-US" sz="2800" i="1" u="sng" dirty="0">
              <a:solidFill>
                <a:srgbClr val="F2F2F2"/>
              </a:solidFill>
              <a:latin typeface="Calibri" pitchFamily="1"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pact simul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95570" y="188640"/>
            <a:ext cx="7752861" cy="5814646"/>
          </a:xfrm>
          <a:prstGeom prst="rect">
            <a:avLst/>
          </a:prstGeom>
        </p:spPr>
      </p:pic>
    </p:spTree>
    <p:extLst>
      <p:ext uri="{BB962C8B-B14F-4D97-AF65-F5344CB8AC3E}">
        <p14:creationId xmlns:p14="http://schemas.microsoft.com/office/powerpoint/2010/main" val="16796130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ova Russian meteor strike 2013.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5496" y="332656"/>
            <a:ext cx="9056556" cy="5094312"/>
          </a:xfrm>
          <a:prstGeom prst="rect">
            <a:avLst/>
          </a:prstGeom>
        </p:spPr>
      </p:pic>
    </p:spTree>
    <p:extLst>
      <p:ext uri="{BB962C8B-B14F-4D97-AF65-F5344CB8AC3E}">
        <p14:creationId xmlns:p14="http://schemas.microsoft.com/office/powerpoint/2010/main" val="42247574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Box 6"/>
          <p:cNvSpPr txBox="1">
            <a:spLocks noChangeArrowheads="1"/>
          </p:cNvSpPr>
          <p:nvPr/>
        </p:nvSpPr>
        <p:spPr bwMode="auto">
          <a:xfrm>
            <a:off x="2402464" y="44624"/>
            <a:ext cx="4030270" cy="1015663"/>
          </a:xfrm>
          <a:prstGeom prst="rect">
            <a:avLst/>
          </a:prstGeom>
          <a:noFill/>
          <a:ln w="9525">
            <a:noFill/>
            <a:miter lim="800000"/>
            <a:headEnd/>
            <a:tailEnd/>
          </a:ln>
        </p:spPr>
        <p:txBody>
          <a:bodyPr wrap="none">
            <a:spAutoFit/>
          </a:bodyPr>
          <a:lstStyle/>
          <a:p>
            <a:r>
              <a:rPr lang="en-US" sz="6000" dirty="0">
                <a:latin typeface="+mj-lt"/>
              </a:rPr>
              <a:t>Demo &amp; Lab</a:t>
            </a:r>
          </a:p>
        </p:txBody>
      </p:sp>
      <p:pic>
        <p:nvPicPr>
          <p:cNvPr id="8" name="Picture 2" descr="http://lcogt.net/files/sroberts/MakingCratersMaterials.jpg"/>
          <p:cNvPicPr>
            <a:picLocks noChangeAspect="1" noChangeArrowheads="1"/>
          </p:cNvPicPr>
          <p:nvPr/>
        </p:nvPicPr>
        <p:blipFill rotWithShape="1">
          <a:blip r:embed="rId3" cstate="print"/>
          <a:srcRect l="3019" r="3412"/>
          <a:stretch/>
        </p:blipFill>
        <p:spPr bwMode="auto">
          <a:xfrm>
            <a:off x="179512" y="1418354"/>
            <a:ext cx="4913680" cy="3938535"/>
          </a:xfrm>
          <a:prstGeom prst="roundRect">
            <a:avLst/>
          </a:prstGeom>
          <a:noFill/>
          <a:effectLst>
            <a:softEdge rad="63500"/>
          </a:effectLst>
        </p:spPr>
      </p:pic>
      <p:pic>
        <p:nvPicPr>
          <p:cNvPr id="9" name="Picture 4"/>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tretch>
            <a:fillRect/>
          </a:stretch>
        </p:blipFill>
        <p:spPr bwMode="auto">
          <a:xfrm>
            <a:off x="5344180" y="1060287"/>
            <a:ext cx="3507000" cy="4676001"/>
          </a:xfrm>
          <a:prstGeom prst="round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636912"/>
            <a:ext cx="7772400" cy="1362075"/>
          </a:xfrm>
        </p:spPr>
        <p:txBody>
          <a:bodyPr/>
          <a:lstStyle/>
          <a:p>
            <a:pPr algn="ctr"/>
            <a:r>
              <a:rPr lang="en-CA" dirty="0"/>
              <a:t>After lab Review</a:t>
            </a:r>
          </a:p>
        </p:txBody>
      </p:sp>
    </p:spTree>
    <p:extLst>
      <p:ext uri="{BB962C8B-B14F-4D97-AF65-F5344CB8AC3E}">
        <p14:creationId xmlns:p14="http://schemas.microsoft.com/office/powerpoint/2010/main" val="2191990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Box 6"/>
          <p:cNvSpPr txBox="1">
            <a:spLocks noChangeArrowheads="1"/>
          </p:cNvSpPr>
          <p:nvPr/>
        </p:nvSpPr>
        <p:spPr bwMode="auto">
          <a:xfrm>
            <a:off x="152400" y="265113"/>
            <a:ext cx="8839200" cy="1077912"/>
          </a:xfrm>
          <a:prstGeom prst="rect">
            <a:avLst/>
          </a:prstGeom>
          <a:noFill/>
          <a:ln w="9525">
            <a:noFill/>
            <a:miter lim="800000"/>
            <a:headEnd/>
            <a:tailEnd/>
          </a:ln>
        </p:spPr>
        <p:txBody>
          <a:bodyPr>
            <a:spAutoFit/>
          </a:bodyPr>
          <a:lstStyle/>
          <a:p>
            <a:pPr algn="ctr">
              <a:defRPr/>
            </a:pPr>
            <a:r>
              <a:rPr lang="en-US" sz="3200" b="1" dirty="0">
                <a:latin typeface="+mj-lt"/>
                <a:ea typeface="+mn-ea"/>
              </a:rPr>
              <a:t>How is our model of an impact crater different than real craters?</a:t>
            </a:r>
          </a:p>
        </p:txBody>
      </p:sp>
      <p:pic>
        <p:nvPicPr>
          <p:cNvPr id="124932" name="Picture 9" descr="Crater Experiment control 1.JPG"/>
          <p:cNvPicPr>
            <a:picLocks noChangeAspect="1"/>
          </p:cNvPicPr>
          <p:nvPr/>
        </p:nvPicPr>
        <p:blipFill>
          <a:blip r:embed="rId3" cstate="print"/>
          <a:srcRect t="6313"/>
          <a:stretch>
            <a:fillRect/>
          </a:stretch>
        </p:blipFill>
        <p:spPr bwMode="auto">
          <a:xfrm>
            <a:off x="1187624" y="3743055"/>
            <a:ext cx="3161928" cy="2221083"/>
          </a:xfrm>
          <a:prstGeom prst="rect">
            <a:avLst/>
          </a:prstGeom>
          <a:noFill/>
          <a:ln w="9525">
            <a:noFill/>
            <a:miter lim="800000"/>
            <a:headEnd/>
            <a:tailEnd/>
          </a:ln>
        </p:spPr>
      </p:pic>
      <p:pic>
        <p:nvPicPr>
          <p:cNvPr id="124933" name="Picture 2" descr="C:\My Documents\Terrestrial Impact Craters\impact1.jpg"/>
          <p:cNvPicPr>
            <a:picLocks noChangeAspect="1" noChangeArrowheads="1"/>
          </p:cNvPicPr>
          <p:nvPr/>
        </p:nvPicPr>
        <p:blipFill>
          <a:blip r:embed="rId4" cstate="print"/>
          <a:srcRect t="4645" r="6563"/>
          <a:stretch>
            <a:fillRect/>
          </a:stretch>
        </p:blipFill>
        <p:spPr bwMode="auto">
          <a:xfrm>
            <a:off x="5292080" y="3189498"/>
            <a:ext cx="3699520" cy="2774640"/>
          </a:xfrm>
          <a:prstGeom prst="rect">
            <a:avLst/>
          </a:prstGeom>
          <a:noFill/>
          <a:ln w="9525">
            <a:noFill/>
            <a:miter lim="800000"/>
            <a:headEnd/>
            <a:tailEnd/>
          </a:ln>
        </p:spPr>
      </p:pic>
      <p:sp>
        <p:nvSpPr>
          <p:cNvPr id="124934" name="Content Placeholder 12"/>
          <p:cNvSpPr>
            <a:spLocks noGrp="1"/>
          </p:cNvSpPr>
          <p:nvPr>
            <p:ph sz="half" idx="2"/>
          </p:nvPr>
        </p:nvSpPr>
        <p:spPr>
          <a:xfrm>
            <a:off x="762000" y="1295400"/>
            <a:ext cx="7924800" cy="2895600"/>
          </a:xfrm>
        </p:spPr>
        <p:txBody>
          <a:bodyPr/>
          <a:lstStyle/>
          <a:p>
            <a:pPr eaLnBrk="1" hangingPunct="1"/>
            <a:r>
              <a:rPr lang="en-US" sz="2400" dirty="0">
                <a:latin typeface="Calibri" pitchFamily="1" charset="0"/>
                <a:ea typeface="ＭＳ Ｐゴシック" pitchFamily="1" charset="-128"/>
              </a:rPr>
              <a:t>Velocity of </a:t>
            </a:r>
            <a:r>
              <a:rPr lang="en-US" sz="2400" dirty="0" err="1">
                <a:latin typeface="Calibri" pitchFamily="1" charset="0"/>
                <a:ea typeface="ＭＳ Ｐゴシック" pitchFamily="1" charset="-128"/>
              </a:rPr>
              <a:t>impactor</a:t>
            </a:r>
            <a:r>
              <a:rPr lang="en-US" sz="2400" dirty="0">
                <a:latin typeface="Calibri" pitchFamily="1" charset="0"/>
                <a:ea typeface="ＭＳ Ｐゴシック" pitchFamily="1" charset="-128"/>
              </a:rPr>
              <a:t> </a:t>
            </a:r>
          </a:p>
          <a:p>
            <a:pPr lvl="1" eaLnBrk="1" hangingPunct="1"/>
            <a:r>
              <a:rPr lang="en-US" dirty="0">
                <a:latin typeface="Calibri" pitchFamily="1" charset="0"/>
                <a:ea typeface="ＭＳ Ｐゴシック" pitchFamily="1" charset="-128"/>
              </a:rPr>
              <a:t>(real life = hypervelocity , faster than 10 km/second!!!!!)</a:t>
            </a:r>
          </a:p>
          <a:p>
            <a:pPr eaLnBrk="1" hangingPunct="1"/>
            <a:r>
              <a:rPr lang="en-US" sz="2400" dirty="0">
                <a:latin typeface="Calibri" pitchFamily="1" charset="0"/>
                <a:ea typeface="ＭＳ Ｐゴシック" pitchFamily="1" charset="-128"/>
              </a:rPr>
              <a:t>Size of </a:t>
            </a:r>
            <a:r>
              <a:rPr lang="en-US" sz="2400" dirty="0" err="1">
                <a:latin typeface="Calibri" pitchFamily="1" charset="0"/>
                <a:ea typeface="ＭＳ Ｐゴシック" pitchFamily="1" charset="-128"/>
              </a:rPr>
              <a:t>impactor</a:t>
            </a:r>
            <a:endParaRPr lang="en-US" sz="2400" dirty="0">
              <a:latin typeface="Calibri" pitchFamily="1" charset="0"/>
              <a:ea typeface="ＭＳ Ｐゴシック" pitchFamily="1" charset="-128"/>
            </a:endParaRPr>
          </a:p>
          <a:p>
            <a:pPr eaLnBrk="1" hangingPunct="1"/>
            <a:r>
              <a:rPr lang="en-US" sz="2400" dirty="0">
                <a:latin typeface="Calibri" pitchFamily="1" charset="0"/>
                <a:ea typeface="ＭＳ Ｐゴシック" pitchFamily="1" charset="-128"/>
              </a:rPr>
              <a:t>Target Material</a:t>
            </a:r>
          </a:p>
          <a:p>
            <a:pPr lvl="1" eaLnBrk="1" hangingPunct="1"/>
            <a:r>
              <a:rPr lang="en-US" dirty="0">
                <a:latin typeface="Calibri" pitchFamily="1" charset="0"/>
                <a:ea typeface="ＭＳ Ｐゴシック" pitchFamily="1" charset="-128"/>
              </a:rPr>
              <a:t>For real craters, target material is solid rock</a:t>
            </a:r>
          </a:p>
          <a:p>
            <a:pPr eaLnBrk="1" hangingPunct="1"/>
            <a:endParaRPr lang="en-US" sz="2400" dirty="0">
              <a:latin typeface="Calibri" pitchFamily="1" charset="0"/>
              <a:ea typeface="ＭＳ Ｐゴシック" pitchFamily="1" charset="-128"/>
            </a:endParaRPr>
          </a:p>
          <a:p>
            <a:pPr eaLnBrk="1" hangingPunct="1">
              <a:buFontTx/>
              <a:buChar char="-"/>
            </a:pPr>
            <a:endParaRPr lang="en-US" sz="2400" dirty="0">
              <a:latin typeface="Calibri" pitchFamily="1" charset="0"/>
              <a:ea typeface="ＭＳ Ｐゴシック" pitchFamily="1" charset="-128"/>
            </a:endParaRPr>
          </a:p>
          <a:p>
            <a:pPr eaLnBrk="1" hangingPunct="1">
              <a:buFont typeface="Wingdings 2" pitchFamily="1" charset="2"/>
              <a:buNone/>
            </a:pPr>
            <a:endParaRPr lang="en-US" sz="2400" dirty="0">
              <a:latin typeface="Calibri" pitchFamily="1" charset="0"/>
              <a:ea typeface="ＭＳ Ｐゴシック" pitchFamily="1" charset="-128"/>
            </a:endParaRPr>
          </a:p>
        </p:txBody>
      </p:sp>
    </p:spTree>
    <p:extLst>
      <p:ext uri="{BB962C8B-B14F-4D97-AF65-F5344CB8AC3E}">
        <p14:creationId xmlns:p14="http://schemas.microsoft.com/office/powerpoint/2010/main" val="413444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93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493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493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49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83163" y="44624"/>
            <a:ext cx="6090385" cy="769441"/>
          </a:xfrm>
          <a:prstGeom prst="rect">
            <a:avLst/>
          </a:prstGeom>
          <a:noFill/>
        </p:spPr>
        <p:txBody>
          <a:bodyPr wrap="none">
            <a:spAutoFit/>
          </a:bodyPr>
          <a:lstStyle/>
          <a:p>
            <a:pPr fontAlgn="auto">
              <a:spcBef>
                <a:spcPts val="0"/>
              </a:spcBef>
              <a:spcAft>
                <a:spcPts val="0"/>
              </a:spcAft>
              <a:defRPr/>
            </a:pPr>
            <a:r>
              <a:rPr lang="en-US" sz="4400" dirty="0">
                <a:solidFill>
                  <a:schemeClr val="accent6">
                    <a:lumMod val="20000"/>
                    <a:lumOff val="80000"/>
                  </a:schemeClr>
                </a:solidFill>
                <a:latin typeface="+mj-lt"/>
                <a:ea typeface="+mn-ea"/>
              </a:rPr>
              <a:t>Why do we study craters?</a:t>
            </a:r>
          </a:p>
        </p:txBody>
      </p:sp>
      <p:pic>
        <p:nvPicPr>
          <p:cNvPr id="11" name="Picture 4" descr="20070722_999_97_2.jpg"/>
          <p:cNvPicPr>
            <a:picLocks noChangeAspect="1"/>
          </p:cNvPicPr>
          <p:nvPr/>
        </p:nvPicPr>
        <p:blipFill>
          <a:blip r:embed="rId3" cstate="print"/>
          <a:srcRect l="10156"/>
          <a:stretch>
            <a:fillRect/>
          </a:stretch>
        </p:blipFill>
        <p:spPr bwMode="auto">
          <a:xfrm>
            <a:off x="1151620" y="814065"/>
            <a:ext cx="6840760" cy="5075934"/>
          </a:xfrm>
          <a:prstGeom prst="round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7" name="Picture 4" descr="Image:"/>
          <p:cNvPicPr>
            <a:picLocks noChangeAspect="1" noChangeArrowheads="1"/>
          </p:cNvPicPr>
          <p:nvPr/>
        </p:nvPicPr>
        <p:blipFill>
          <a:blip r:embed="rId3" cstate="print"/>
          <a:srcRect t="4373" b="13766"/>
          <a:stretch>
            <a:fillRect/>
          </a:stretch>
        </p:blipFill>
        <p:spPr bwMode="auto">
          <a:xfrm>
            <a:off x="336812" y="764704"/>
            <a:ext cx="8470377" cy="5207223"/>
          </a:xfrm>
          <a:prstGeom prst="rect">
            <a:avLst/>
          </a:prstGeom>
          <a:noFill/>
          <a:ln w="9525">
            <a:noFill/>
            <a:miter lim="800000"/>
            <a:headEnd/>
            <a:tailEnd/>
          </a:ln>
        </p:spPr>
      </p:pic>
      <p:sp>
        <p:nvSpPr>
          <p:cNvPr id="12" name="TextBox 11"/>
          <p:cNvSpPr txBox="1"/>
          <p:nvPr/>
        </p:nvSpPr>
        <p:spPr>
          <a:xfrm>
            <a:off x="2292177" y="44624"/>
            <a:ext cx="4559646" cy="769441"/>
          </a:xfrm>
          <a:prstGeom prst="rect">
            <a:avLst/>
          </a:prstGeom>
          <a:noFill/>
        </p:spPr>
        <p:txBody>
          <a:bodyPr wrap="none">
            <a:spAutoFit/>
          </a:bodyPr>
          <a:lstStyle/>
          <a:p>
            <a:pPr algn="ctr" fontAlgn="auto">
              <a:spcBef>
                <a:spcPts val="0"/>
              </a:spcBef>
              <a:spcAft>
                <a:spcPts val="0"/>
              </a:spcAft>
              <a:defRPr/>
            </a:pPr>
            <a:r>
              <a:rPr lang="en-US" sz="4400" dirty="0">
                <a:solidFill>
                  <a:schemeClr val="accent6">
                    <a:lumMod val="20000"/>
                    <a:lumOff val="80000"/>
                  </a:schemeClr>
                </a:solidFill>
                <a:latin typeface="+mj-lt"/>
                <a:ea typeface="+mn-ea"/>
              </a:rPr>
              <a:t>Why study craters?</a:t>
            </a:r>
          </a:p>
        </p:txBody>
      </p:sp>
      <p:sp>
        <p:nvSpPr>
          <p:cNvPr id="129029" name="TextBox 12"/>
          <p:cNvSpPr txBox="1">
            <a:spLocks noChangeArrowheads="1"/>
          </p:cNvSpPr>
          <p:nvPr/>
        </p:nvSpPr>
        <p:spPr bwMode="auto">
          <a:xfrm>
            <a:off x="701824" y="836712"/>
            <a:ext cx="7740352" cy="2308225"/>
          </a:xfrm>
          <a:prstGeom prst="rect">
            <a:avLst/>
          </a:prstGeom>
          <a:noFill/>
          <a:ln w="9525">
            <a:noFill/>
            <a:miter lim="800000"/>
            <a:headEnd/>
            <a:tailEnd/>
          </a:ln>
        </p:spPr>
        <p:txBody>
          <a:bodyPr wrap="square">
            <a:spAutoFit/>
          </a:bodyPr>
          <a:lstStyle/>
          <a:p>
            <a:pPr marL="742950" indent="-742950">
              <a:buFontTx/>
              <a:buAutoNum type="arabicParenR"/>
            </a:pPr>
            <a:r>
              <a:rPr lang="en-US" sz="3600" dirty="0">
                <a:solidFill>
                  <a:schemeClr val="bg1"/>
                </a:solidFill>
                <a:latin typeface="Calibri" pitchFamily="1" charset="0"/>
              </a:rPr>
              <a:t>Need to know how often they hit EARTH!!!! (especially the BIG ones!)</a:t>
            </a:r>
          </a:p>
          <a:p>
            <a:pPr marL="742950" indent="-742950"/>
            <a:endParaRPr lang="en-US" sz="3600" dirty="0">
              <a:solidFill>
                <a:schemeClr val="bg1"/>
              </a:solidFill>
              <a:latin typeface="Calibri" pitchFamily="1" charset="0"/>
            </a:endParaRPr>
          </a:p>
          <a:p>
            <a:pPr marL="742950" indent="-742950">
              <a:buFontTx/>
              <a:buChar char="-"/>
            </a:pPr>
            <a:endParaRPr lang="en-US" sz="3600" dirty="0">
              <a:solidFill>
                <a:schemeClr val="bg1"/>
              </a:solidFill>
              <a:latin typeface="Calibri" pitchFamily="1"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7" name="Picture 3"/>
          <p:cNvPicPr>
            <a:picLocks noChangeAspect="1" noChangeArrowheads="1"/>
          </p:cNvPicPr>
          <p:nvPr/>
        </p:nvPicPr>
        <p:blipFill>
          <a:blip r:embed="rId3" cstate="print"/>
          <a:srcRect l="58333" t="31111" r="25555" b="52000"/>
          <a:stretch>
            <a:fillRect/>
          </a:stretch>
        </p:blipFill>
        <p:spPr bwMode="auto">
          <a:xfrm>
            <a:off x="5868144" y="727720"/>
            <a:ext cx="3022600" cy="1981200"/>
          </a:xfrm>
          <a:prstGeom prst="roundRect">
            <a:avLst/>
          </a:prstGeom>
          <a:noFill/>
          <a:ln w="9525">
            <a:noFill/>
            <a:miter lim="800000"/>
            <a:headEnd/>
            <a:tailEnd/>
          </a:ln>
        </p:spPr>
      </p:pic>
      <p:sp>
        <p:nvSpPr>
          <p:cNvPr id="12" name="TextBox 11"/>
          <p:cNvSpPr txBox="1"/>
          <p:nvPr/>
        </p:nvSpPr>
        <p:spPr>
          <a:xfrm>
            <a:off x="381000" y="228600"/>
            <a:ext cx="5335588" cy="1108075"/>
          </a:xfrm>
          <a:prstGeom prst="rect">
            <a:avLst/>
          </a:prstGeom>
          <a:noFill/>
        </p:spPr>
        <p:txBody>
          <a:bodyPr wrap="none">
            <a:spAutoFit/>
          </a:bodyPr>
          <a:lstStyle/>
          <a:p>
            <a:pPr fontAlgn="auto">
              <a:spcBef>
                <a:spcPts val="0"/>
              </a:spcBef>
              <a:spcAft>
                <a:spcPts val="0"/>
              </a:spcAft>
              <a:defRPr/>
            </a:pPr>
            <a:r>
              <a:rPr lang="en-US" sz="6600" dirty="0">
                <a:solidFill>
                  <a:schemeClr val="accent6">
                    <a:lumMod val="20000"/>
                    <a:lumOff val="80000"/>
                  </a:schemeClr>
                </a:solidFill>
                <a:latin typeface="+mj-lt"/>
                <a:ea typeface="+mn-ea"/>
              </a:rPr>
              <a:t>How frequent?</a:t>
            </a:r>
          </a:p>
        </p:txBody>
      </p:sp>
      <p:pic>
        <p:nvPicPr>
          <p:cNvPr id="131077" name="Picture 2" descr="http://www.dinosaurfact.net/images/dinoextinctpic.jpg"/>
          <p:cNvPicPr>
            <a:picLocks noChangeAspect="1" noChangeArrowheads="1"/>
          </p:cNvPicPr>
          <p:nvPr/>
        </p:nvPicPr>
        <p:blipFill>
          <a:blip r:embed="rId4" cstate="print"/>
          <a:srcRect r="11501" b="14000"/>
          <a:stretch>
            <a:fillRect/>
          </a:stretch>
        </p:blipFill>
        <p:spPr bwMode="auto">
          <a:xfrm>
            <a:off x="5868144" y="2852936"/>
            <a:ext cx="3022600" cy="2937386"/>
          </a:xfrm>
          <a:prstGeom prst="rect">
            <a:avLst/>
          </a:prstGeom>
          <a:noFill/>
          <a:ln w="9525">
            <a:noFill/>
            <a:miter lim="800000"/>
            <a:headEnd/>
            <a:tailEnd/>
          </a:ln>
        </p:spPr>
      </p:pic>
      <p:sp>
        <p:nvSpPr>
          <p:cNvPr id="131078" name="TextBox 12"/>
          <p:cNvSpPr txBox="1">
            <a:spLocks noChangeArrowheads="1"/>
          </p:cNvSpPr>
          <p:nvPr/>
        </p:nvSpPr>
        <p:spPr bwMode="auto">
          <a:xfrm>
            <a:off x="381000" y="1498142"/>
            <a:ext cx="5469126" cy="4401205"/>
          </a:xfrm>
          <a:prstGeom prst="rect">
            <a:avLst/>
          </a:prstGeom>
          <a:noFill/>
          <a:ln w="9525">
            <a:noFill/>
            <a:miter lim="800000"/>
            <a:headEnd/>
            <a:tailEnd/>
          </a:ln>
        </p:spPr>
        <p:txBody>
          <a:bodyPr wrap="square">
            <a:spAutoFit/>
          </a:bodyPr>
          <a:lstStyle/>
          <a:p>
            <a:r>
              <a:rPr lang="en-US" sz="2800" dirty="0">
                <a:latin typeface="Calibri" pitchFamily="1" charset="0"/>
              </a:rPr>
              <a:t>Small impacts (greater than 20 cm)</a:t>
            </a:r>
          </a:p>
          <a:p>
            <a:pPr>
              <a:buFontTx/>
              <a:buChar char="-"/>
            </a:pPr>
            <a:r>
              <a:rPr lang="en-US" sz="2800" dirty="0">
                <a:latin typeface="Calibri" pitchFamily="1" charset="0"/>
              </a:rPr>
              <a:t> Very frequent  (100’s per year!!)</a:t>
            </a:r>
          </a:p>
          <a:p>
            <a:endParaRPr lang="en-US" sz="2800" dirty="0">
              <a:latin typeface="Calibri" pitchFamily="1" charset="0"/>
            </a:endParaRPr>
          </a:p>
          <a:p>
            <a:r>
              <a:rPr lang="en-US" sz="2800" dirty="0">
                <a:latin typeface="Calibri" pitchFamily="1" charset="0"/>
              </a:rPr>
              <a:t>Moderate impacts (greater than several meters)</a:t>
            </a:r>
          </a:p>
          <a:p>
            <a:pPr>
              <a:buFontTx/>
              <a:buChar char="-"/>
            </a:pPr>
            <a:r>
              <a:rPr lang="en-US" sz="2800" dirty="0">
                <a:latin typeface="Calibri" pitchFamily="1" charset="0"/>
              </a:rPr>
              <a:t> Frequent (1 per year!!)</a:t>
            </a:r>
          </a:p>
          <a:p>
            <a:endParaRPr lang="en-US" sz="2800" dirty="0">
              <a:latin typeface="Calibri" pitchFamily="1" charset="0"/>
            </a:endParaRPr>
          </a:p>
          <a:p>
            <a:pPr>
              <a:defRPr/>
            </a:pPr>
            <a:r>
              <a:rPr lang="en-US" sz="2800" dirty="0"/>
              <a:t>Large impacts (&gt;10 km scale)</a:t>
            </a:r>
          </a:p>
          <a:p>
            <a:pPr>
              <a:buFontTx/>
              <a:buChar char="-"/>
              <a:defRPr/>
            </a:pPr>
            <a:r>
              <a:rPr lang="en-US" sz="2800" dirty="0"/>
              <a:t> Very rare (every 100 million years!)</a:t>
            </a:r>
          </a:p>
          <a:p>
            <a:endParaRPr lang="en-US" sz="2800" dirty="0">
              <a:latin typeface="Calibri" pitchFamily="1"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4" name="Picture 2" descr="http://www.lpi.usra.edu/nlsi/training/earlyEarthPeakRingWaterSteamLg.png"/>
          <p:cNvPicPr>
            <a:picLocks noChangeAspect="1" noChangeArrowheads="1"/>
          </p:cNvPicPr>
          <p:nvPr/>
        </p:nvPicPr>
        <p:blipFill>
          <a:blip r:embed="rId3" cstate="print"/>
          <a:srcRect/>
          <a:stretch>
            <a:fillRect/>
          </a:stretch>
        </p:blipFill>
        <p:spPr bwMode="auto">
          <a:xfrm>
            <a:off x="413792" y="900895"/>
            <a:ext cx="8316416" cy="5048385"/>
          </a:xfrm>
          <a:prstGeom prst="rect">
            <a:avLst/>
          </a:prstGeom>
          <a:noFill/>
          <a:ln w="9525">
            <a:noFill/>
            <a:miter lim="800000"/>
            <a:headEnd/>
            <a:tailEnd/>
          </a:ln>
        </p:spPr>
      </p:pic>
      <p:sp>
        <p:nvSpPr>
          <p:cNvPr id="133125" name="TextBox 12"/>
          <p:cNvSpPr txBox="1">
            <a:spLocks noChangeArrowheads="1"/>
          </p:cNvSpPr>
          <p:nvPr/>
        </p:nvSpPr>
        <p:spPr bwMode="auto">
          <a:xfrm>
            <a:off x="827584" y="908720"/>
            <a:ext cx="7488832" cy="1754326"/>
          </a:xfrm>
          <a:prstGeom prst="rect">
            <a:avLst/>
          </a:prstGeom>
          <a:noFill/>
          <a:ln w="9525">
            <a:noFill/>
            <a:miter lim="800000"/>
            <a:headEnd/>
            <a:tailEnd/>
          </a:ln>
        </p:spPr>
        <p:txBody>
          <a:bodyPr wrap="square">
            <a:spAutoFit/>
          </a:bodyPr>
          <a:lstStyle/>
          <a:p>
            <a:pPr marL="742950" indent="-742950">
              <a:buFontTx/>
              <a:buAutoNum type="arabicParenR" startAt="2"/>
            </a:pPr>
            <a:r>
              <a:rPr lang="en-US" sz="3600" dirty="0">
                <a:solidFill>
                  <a:schemeClr val="bg1"/>
                </a:solidFill>
                <a:latin typeface="Calibri" pitchFamily="1" charset="0"/>
              </a:rPr>
              <a:t>Help to understand how life may have started on EARTH</a:t>
            </a:r>
          </a:p>
          <a:p>
            <a:endParaRPr lang="en-US" sz="3600" dirty="0">
              <a:solidFill>
                <a:schemeClr val="bg1"/>
              </a:solidFill>
              <a:latin typeface="Calibri" pitchFamily="1" charset="0"/>
            </a:endParaRPr>
          </a:p>
        </p:txBody>
      </p:sp>
      <p:sp>
        <p:nvSpPr>
          <p:cNvPr id="133126" name="TextBox 12"/>
          <p:cNvSpPr txBox="1">
            <a:spLocks noChangeArrowheads="1"/>
          </p:cNvSpPr>
          <p:nvPr/>
        </p:nvSpPr>
        <p:spPr bwMode="auto">
          <a:xfrm>
            <a:off x="5508104" y="2708920"/>
            <a:ext cx="3006725" cy="461963"/>
          </a:xfrm>
          <a:prstGeom prst="rect">
            <a:avLst/>
          </a:prstGeom>
          <a:noFill/>
          <a:ln w="9525">
            <a:noFill/>
            <a:miter lim="800000"/>
            <a:headEnd/>
            <a:tailEnd/>
          </a:ln>
        </p:spPr>
        <p:txBody>
          <a:bodyPr wrap="none">
            <a:spAutoFit/>
          </a:bodyPr>
          <a:lstStyle/>
          <a:p>
            <a:r>
              <a:rPr lang="en-US" sz="2400" dirty="0">
                <a:solidFill>
                  <a:schemeClr val="bg1"/>
                </a:solidFill>
                <a:latin typeface="Calibri" pitchFamily="1" charset="0"/>
              </a:rPr>
              <a:t>Hydrothermal Systems</a:t>
            </a:r>
          </a:p>
        </p:txBody>
      </p:sp>
      <p:sp>
        <p:nvSpPr>
          <p:cNvPr id="7" name="TextBox 6"/>
          <p:cNvSpPr txBox="1"/>
          <p:nvPr/>
        </p:nvSpPr>
        <p:spPr>
          <a:xfrm>
            <a:off x="2292177" y="44624"/>
            <a:ext cx="4559646" cy="769441"/>
          </a:xfrm>
          <a:prstGeom prst="rect">
            <a:avLst/>
          </a:prstGeom>
          <a:noFill/>
        </p:spPr>
        <p:txBody>
          <a:bodyPr wrap="none">
            <a:spAutoFit/>
          </a:bodyPr>
          <a:lstStyle/>
          <a:p>
            <a:pPr algn="ctr" fontAlgn="auto">
              <a:spcBef>
                <a:spcPts val="0"/>
              </a:spcBef>
              <a:spcAft>
                <a:spcPts val="0"/>
              </a:spcAft>
              <a:defRPr/>
            </a:pPr>
            <a:r>
              <a:rPr lang="en-US" sz="4400" dirty="0">
                <a:solidFill>
                  <a:schemeClr val="accent6">
                    <a:lumMod val="20000"/>
                    <a:lumOff val="80000"/>
                  </a:schemeClr>
                </a:solidFill>
                <a:latin typeface="+mj-lt"/>
                <a:ea typeface="+mn-ea"/>
              </a:rPr>
              <a:t>Why study craters?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2" name="Picture 3"/>
          <p:cNvPicPr>
            <a:picLocks noChangeAspect="1" noChangeArrowheads="1"/>
          </p:cNvPicPr>
          <p:nvPr/>
        </p:nvPicPr>
        <p:blipFill>
          <a:blip r:embed="rId3" cstate="print"/>
          <a:srcRect l="12500" t="28999" r="19376" b="14999"/>
          <a:stretch>
            <a:fillRect/>
          </a:stretch>
        </p:blipFill>
        <p:spPr bwMode="auto">
          <a:xfrm>
            <a:off x="428898" y="1476123"/>
            <a:ext cx="8286205" cy="4257133"/>
          </a:xfrm>
          <a:prstGeom prst="rect">
            <a:avLst/>
          </a:prstGeom>
          <a:noFill/>
          <a:ln w="9525">
            <a:noFill/>
            <a:miter lim="800000"/>
            <a:headEnd/>
            <a:tailEnd/>
          </a:ln>
        </p:spPr>
      </p:pic>
      <p:sp>
        <p:nvSpPr>
          <p:cNvPr id="135173" name="TextBox 12"/>
          <p:cNvSpPr txBox="1">
            <a:spLocks noChangeArrowheads="1"/>
          </p:cNvSpPr>
          <p:nvPr/>
        </p:nvSpPr>
        <p:spPr bwMode="auto">
          <a:xfrm>
            <a:off x="696095" y="836712"/>
            <a:ext cx="7751811" cy="2308225"/>
          </a:xfrm>
          <a:prstGeom prst="rect">
            <a:avLst/>
          </a:prstGeom>
          <a:noFill/>
          <a:ln w="9525">
            <a:noFill/>
            <a:miter lim="800000"/>
            <a:headEnd/>
            <a:tailEnd/>
          </a:ln>
        </p:spPr>
        <p:txBody>
          <a:bodyPr wrap="square">
            <a:spAutoFit/>
          </a:bodyPr>
          <a:lstStyle/>
          <a:p>
            <a:r>
              <a:rPr lang="en-US" sz="3600" dirty="0">
                <a:latin typeface="Calibri" pitchFamily="1" charset="0"/>
              </a:rPr>
              <a:t>3) Determine age of planets and moons</a:t>
            </a:r>
          </a:p>
          <a:p>
            <a:endParaRPr lang="en-US" sz="3600" dirty="0">
              <a:latin typeface="Calibri" pitchFamily="1" charset="0"/>
            </a:endParaRPr>
          </a:p>
          <a:p>
            <a:endParaRPr lang="en-US" sz="3600" dirty="0">
              <a:latin typeface="Calibri" pitchFamily="1" charset="0"/>
            </a:endParaRPr>
          </a:p>
          <a:p>
            <a:pPr>
              <a:buFontTx/>
              <a:buChar char="-"/>
            </a:pPr>
            <a:endParaRPr lang="en-US" sz="3600" dirty="0">
              <a:latin typeface="Calibri" pitchFamily="1" charset="0"/>
            </a:endParaRPr>
          </a:p>
        </p:txBody>
      </p:sp>
      <p:sp>
        <p:nvSpPr>
          <p:cNvPr id="6" name="TextBox 5"/>
          <p:cNvSpPr txBox="1"/>
          <p:nvPr/>
        </p:nvSpPr>
        <p:spPr>
          <a:xfrm>
            <a:off x="4038600" y="5425405"/>
            <a:ext cx="1060450" cy="523875"/>
          </a:xfrm>
          <a:prstGeom prst="rect">
            <a:avLst/>
          </a:prstGeom>
          <a:noFill/>
        </p:spPr>
        <p:txBody>
          <a:bodyPr wrap="none">
            <a:spAutoFit/>
          </a:bodyPr>
          <a:lstStyle/>
          <a:p>
            <a:pPr>
              <a:defRPr/>
            </a:pPr>
            <a:r>
              <a:rPr lang="en-US" sz="2800" dirty="0">
                <a:latin typeface="+mj-lt"/>
                <a:ea typeface="+mn-ea"/>
              </a:rPr>
              <a:t>Moon</a:t>
            </a:r>
          </a:p>
        </p:txBody>
      </p:sp>
      <p:sp>
        <p:nvSpPr>
          <p:cNvPr id="7" name="TextBox 6"/>
          <p:cNvSpPr txBox="1"/>
          <p:nvPr/>
        </p:nvSpPr>
        <p:spPr>
          <a:xfrm>
            <a:off x="2292177" y="44624"/>
            <a:ext cx="4559646" cy="769441"/>
          </a:xfrm>
          <a:prstGeom prst="rect">
            <a:avLst/>
          </a:prstGeom>
          <a:noFill/>
        </p:spPr>
        <p:txBody>
          <a:bodyPr wrap="none">
            <a:spAutoFit/>
          </a:bodyPr>
          <a:lstStyle/>
          <a:p>
            <a:pPr algn="ctr" fontAlgn="auto">
              <a:spcBef>
                <a:spcPts val="0"/>
              </a:spcBef>
              <a:spcAft>
                <a:spcPts val="0"/>
              </a:spcAft>
              <a:defRPr/>
            </a:pPr>
            <a:r>
              <a:rPr lang="en-US" sz="4400" dirty="0">
                <a:solidFill>
                  <a:schemeClr val="accent6">
                    <a:lumMod val="20000"/>
                    <a:lumOff val="80000"/>
                  </a:schemeClr>
                </a:solidFill>
                <a:latin typeface="+mj-lt"/>
                <a:ea typeface="+mn-ea"/>
              </a:rPr>
              <a:t>Why study craters?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9" name="Picture 7" descr="http://www.lpi.usra.edu/nlsi/training/orientaleBasin1Lg.png"/>
          <p:cNvPicPr>
            <a:picLocks noChangeAspect="1" noChangeArrowheads="1"/>
          </p:cNvPicPr>
          <p:nvPr/>
        </p:nvPicPr>
        <p:blipFill>
          <a:blip r:embed="rId3" cstate="print"/>
          <a:srcRect l="2036" t="3789" r="2290" b="7909"/>
          <a:stretch>
            <a:fillRect/>
          </a:stretch>
        </p:blipFill>
        <p:spPr bwMode="auto">
          <a:xfrm>
            <a:off x="916386" y="795416"/>
            <a:ext cx="7311229" cy="5211194"/>
          </a:xfrm>
          <a:prstGeom prst="rect">
            <a:avLst/>
          </a:prstGeom>
          <a:noFill/>
          <a:ln w="9525">
            <a:noFill/>
            <a:miter lim="800000"/>
            <a:headEnd/>
            <a:tailEnd/>
          </a:ln>
        </p:spPr>
      </p:pic>
      <p:sp>
        <p:nvSpPr>
          <p:cNvPr id="137221" name="TextBox 12"/>
          <p:cNvSpPr txBox="1">
            <a:spLocks noChangeArrowheads="1"/>
          </p:cNvSpPr>
          <p:nvPr/>
        </p:nvSpPr>
        <p:spPr bwMode="auto">
          <a:xfrm>
            <a:off x="4499992" y="836712"/>
            <a:ext cx="4379590" cy="2308324"/>
          </a:xfrm>
          <a:prstGeom prst="rect">
            <a:avLst/>
          </a:prstGeom>
          <a:noFill/>
          <a:ln w="9525">
            <a:noFill/>
            <a:miter lim="800000"/>
            <a:headEnd/>
            <a:tailEnd/>
          </a:ln>
        </p:spPr>
        <p:txBody>
          <a:bodyPr wrap="square">
            <a:spAutoFit/>
          </a:bodyPr>
          <a:lstStyle/>
          <a:p>
            <a:pPr algn="ctr"/>
            <a:r>
              <a:rPr lang="en-US" sz="3600" dirty="0">
                <a:latin typeface="Calibri" pitchFamily="1" charset="0"/>
              </a:rPr>
              <a:t>4) We can use craters to study beneath the surface (without drilling!)</a:t>
            </a:r>
          </a:p>
        </p:txBody>
      </p:sp>
      <p:sp>
        <p:nvSpPr>
          <p:cNvPr id="16" name="TextBox 15"/>
          <p:cNvSpPr txBox="1"/>
          <p:nvPr/>
        </p:nvSpPr>
        <p:spPr>
          <a:xfrm>
            <a:off x="3352800" y="4114800"/>
            <a:ext cx="1060450" cy="523875"/>
          </a:xfrm>
          <a:prstGeom prst="rect">
            <a:avLst/>
          </a:prstGeom>
          <a:noFill/>
        </p:spPr>
        <p:txBody>
          <a:bodyPr wrap="none">
            <a:spAutoFit/>
          </a:bodyPr>
          <a:lstStyle/>
          <a:p>
            <a:pPr>
              <a:defRPr/>
            </a:pPr>
            <a:r>
              <a:rPr lang="en-US" sz="2800" dirty="0">
                <a:solidFill>
                  <a:schemeClr val="bg1"/>
                </a:solidFill>
                <a:latin typeface="+mj-lt"/>
                <a:ea typeface="+mn-ea"/>
              </a:rPr>
              <a:t>Moon</a:t>
            </a:r>
          </a:p>
        </p:txBody>
      </p:sp>
      <p:sp>
        <p:nvSpPr>
          <p:cNvPr id="6" name="TextBox 5"/>
          <p:cNvSpPr txBox="1"/>
          <p:nvPr/>
        </p:nvSpPr>
        <p:spPr>
          <a:xfrm>
            <a:off x="2292177" y="44624"/>
            <a:ext cx="4559646" cy="769441"/>
          </a:xfrm>
          <a:prstGeom prst="rect">
            <a:avLst/>
          </a:prstGeom>
          <a:noFill/>
        </p:spPr>
        <p:txBody>
          <a:bodyPr wrap="none">
            <a:spAutoFit/>
          </a:bodyPr>
          <a:lstStyle/>
          <a:p>
            <a:pPr algn="ctr" fontAlgn="auto">
              <a:spcBef>
                <a:spcPts val="0"/>
              </a:spcBef>
              <a:spcAft>
                <a:spcPts val="0"/>
              </a:spcAft>
              <a:defRPr/>
            </a:pPr>
            <a:r>
              <a:rPr lang="en-US" sz="4400" dirty="0">
                <a:solidFill>
                  <a:schemeClr val="accent6">
                    <a:lumMod val="20000"/>
                    <a:lumOff val="80000"/>
                  </a:schemeClr>
                </a:solidFill>
                <a:latin typeface="+mj-lt"/>
                <a:ea typeface="+mn-ea"/>
              </a:rPr>
              <a:t>Why study craters?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3967388"/>
          </a:xfrm>
        </p:spPr>
        <p:txBody>
          <a:bodyPr>
            <a:normAutofit/>
          </a:bodyPr>
          <a:lstStyle/>
          <a:p>
            <a:pPr algn="ctr"/>
            <a:r>
              <a:rPr lang="en-CA" dirty="0">
                <a:solidFill>
                  <a:schemeClr val="bg1"/>
                </a:solidFill>
              </a:rPr>
              <a:t>Thank you!</a:t>
            </a:r>
            <a:br>
              <a:rPr lang="en-CA" dirty="0">
                <a:solidFill>
                  <a:schemeClr val="bg1"/>
                </a:solidFill>
              </a:rPr>
            </a:br>
            <a:br>
              <a:rPr lang="en-CA" dirty="0">
                <a:solidFill>
                  <a:schemeClr val="bg1"/>
                </a:solidFill>
              </a:rPr>
            </a:br>
            <a:br>
              <a:rPr lang="en-CA" dirty="0">
                <a:solidFill>
                  <a:schemeClr val="bg1"/>
                </a:solidFill>
              </a:rPr>
            </a:br>
            <a:r>
              <a:rPr lang="en-CA" dirty="0">
                <a:solidFill>
                  <a:schemeClr val="bg1"/>
                </a:solidFill>
              </a:rPr>
              <a:t>Questions?</a:t>
            </a:r>
            <a:endParaRPr lang="en-US" dirty="0">
              <a:solidFill>
                <a:schemeClr val="bg1"/>
              </a:solidFill>
            </a:endParaRPr>
          </a:p>
        </p:txBody>
      </p:sp>
      <p:grpSp>
        <p:nvGrpSpPr>
          <p:cNvPr id="5" name="Group 4"/>
          <p:cNvGrpSpPr/>
          <p:nvPr/>
        </p:nvGrpSpPr>
        <p:grpSpPr>
          <a:xfrm>
            <a:off x="5692655" y="5164452"/>
            <a:ext cx="3333251" cy="369332"/>
            <a:chOff x="1599360" y="5206303"/>
            <a:chExt cx="3333251" cy="369332"/>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360" y="5252858"/>
              <a:ext cx="276225" cy="276225"/>
            </a:xfrm>
            <a:prstGeom prst="rect">
              <a:avLst/>
            </a:prstGeom>
          </p:spPr>
        </p:pic>
        <p:sp>
          <p:nvSpPr>
            <p:cNvPr id="7" name="TextBox 6"/>
            <p:cNvSpPr txBox="1"/>
            <p:nvPr/>
          </p:nvSpPr>
          <p:spPr>
            <a:xfrm>
              <a:off x="1959425" y="5206303"/>
              <a:ext cx="297318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rPr>
                <a:t>Facebook.com/</a:t>
              </a:r>
              <a:r>
                <a:rPr kumimoji="0" lang="en-CA" sz="1800" b="0" i="0" u="none" strike="noStrike" kern="0" cap="none" spc="0" normalizeH="0" baseline="0" noProof="0" dirty="0" err="1">
                  <a:ln>
                    <a:noFill/>
                  </a:ln>
                  <a:solidFill>
                    <a:schemeClr val="bg1"/>
                  </a:solidFill>
                  <a:effectLst/>
                  <a:uLnTx/>
                  <a:uFillTx/>
                </a:rPr>
                <a:t>westernuCPSX</a:t>
              </a:r>
              <a:endParaRPr kumimoji="0" lang="en-US" sz="1800" b="0" i="0" u="none" strike="noStrike" kern="0" cap="none" spc="0" normalizeH="0" baseline="0" noProof="0" dirty="0">
                <a:ln>
                  <a:noFill/>
                </a:ln>
                <a:solidFill>
                  <a:schemeClr val="bg1"/>
                </a:solidFill>
                <a:effectLst/>
                <a:uLnTx/>
                <a:uFillTx/>
              </a:endParaRPr>
            </a:p>
          </p:txBody>
        </p:sp>
      </p:grpSp>
      <p:grpSp>
        <p:nvGrpSpPr>
          <p:cNvPr id="8" name="Group 7"/>
          <p:cNvGrpSpPr/>
          <p:nvPr/>
        </p:nvGrpSpPr>
        <p:grpSpPr>
          <a:xfrm>
            <a:off x="302063" y="5115076"/>
            <a:ext cx="2205484" cy="468085"/>
            <a:chOff x="5510147" y="5181943"/>
            <a:chExt cx="2205484" cy="468085"/>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0147" y="5181943"/>
              <a:ext cx="468085" cy="468085"/>
            </a:xfrm>
            <a:prstGeom prst="rect">
              <a:avLst/>
            </a:prstGeom>
          </p:spPr>
        </p:pic>
        <p:sp>
          <p:nvSpPr>
            <p:cNvPr id="10" name="TextBox 9"/>
            <p:cNvSpPr txBox="1"/>
            <p:nvPr/>
          </p:nvSpPr>
          <p:spPr>
            <a:xfrm>
              <a:off x="5978232" y="5231319"/>
              <a:ext cx="173739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rPr>
                <a:t>@</a:t>
              </a:r>
              <a:r>
                <a:rPr kumimoji="0" lang="en-CA" sz="1800" b="0" i="0" u="none" strike="noStrike" kern="0" cap="none" spc="0" normalizeH="0" baseline="0" noProof="0" dirty="0" err="1">
                  <a:ln>
                    <a:noFill/>
                  </a:ln>
                  <a:solidFill>
                    <a:schemeClr val="bg1"/>
                  </a:solidFill>
                  <a:effectLst/>
                  <a:uLnTx/>
                  <a:uFillTx/>
                </a:rPr>
                <a:t>westernuCPSX</a:t>
              </a:r>
              <a:endParaRPr kumimoji="0" lang="en-US" sz="1800" b="0" i="0" u="none" strike="noStrike" kern="0" cap="none" spc="0" normalizeH="0" baseline="0" noProof="0" dirty="0">
                <a:ln>
                  <a:noFill/>
                </a:ln>
                <a:solidFill>
                  <a:schemeClr val="bg1"/>
                </a:solidFill>
                <a:effectLst/>
                <a:uLnTx/>
                <a:uFillTx/>
              </a:endParaRPr>
            </a:p>
          </p:txBody>
        </p:sp>
      </p:grpSp>
      <p:sp>
        <p:nvSpPr>
          <p:cNvPr id="11" name="TextBox 10"/>
          <p:cNvSpPr txBox="1"/>
          <p:nvPr/>
        </p:nvSpPr>
        <p:spPr>
          <a:xfrm>
            <a:off x="2975632" y="5164452"/>
            <a:ext cx="224747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chemeClr val="bg1"/>
                </a:solidFill>
                <a:effectLst/>
                <a:uLnTx/>
                <a:uFillTx/>
              </a:rPr>
              <a:t>cpsx.uwo.ca/outreach</a:t>
            </a:r>
            <a:endParaRPr kumimoji="0" lang="en-US" sz="18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1937966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940</TotalTime>
  <Words>2934</Words>
  <Application>Microsoft Office PowerPoint</Application>
  <PresentationFormat>On-screen Show (4:3)</PresentationFormat>
  <Paragraphs>336</Paragraphs>
  <Slides>54</Slides>
  <Notes>51</Notes>
  <HiddenSlides>0</HiddenSlides>
  <MMClips>3</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54</vt:i4>
      </vt:variant>
    </vt:vector>
  </HeadingPairs>
  <TitlesOfParts>
    <vt:vector size="63" baseType="lpstr">
      <vt:lpstr>ＭＳ Ｐゴシック</vt:lpstr>
      <vt:lpstr>Arial</vt:lpstr>
      <vt:lpstr>Calibri</vt:lpstr>
      <vt:lpstr>Calibri Light</vt:lpstr>
      <vt:lpstr>Times</vt:lpstr>
      <vt:lpstr>Times New Roman</vt:lpstr>
      <vt:lpstr>Wingdings 2</vt:lpstr>
      <vt:lpstr>Office Theme</vt:lpstr>
      <vt:lpstr>1_Office Theme</vt:lpstr>
      <vt:lpstr>Impact Cratering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190 confirmed impact craters on Earth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After lab 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Questions?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Bhairavi</dc:creator>
  <cp:lastModifiedBy>Parshati Patel</cp:lastModifiedBy>
  <cp:revision>78</cp:revision>
  <dcterms:created xsi:type="dcterms:W3CDTF">2012-07-31T15:25:50Z</dcterms:created>
  <dcterms:modified xsi:type="dcterms:W3CDTF">2016-10-31T13:53:26Z</dcterms:modified>
</cp:coreProperties>
</file>