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12" r:id="rId1"/>
  </p:sldMasterIdLst>
  <p:notesMasterIdLst>
    <p:notesMasterId r:id="rId53"/>
  </p:notesMasterIdLst>
  <p:handoutMasterIdLst>
    <p:handoutMasterId r:id="rId54"/>
  </p:handoutMasterIdLst>
  <p:sldIdLst>
    <p:sldId id="324" r:id="rId2"/>
    <p:sldId id="326" r:id="rId3"/>
    <p:sldId id="327" r:id="rId4"/>
    <p:sldId id="328" r:id="rId5"/>
    <p:sldId id="330" r:id="rId6"/>
    <p:sldId id="281" r:id="rId7"/>
    <p:sldId id="332" r:id="rId8"/>
    <p:sldId id="283" r:id="rId9"/>
    <p:sldId id="284" r:id="rId10"/>
    <p:sldId id="285" r:id="rId11"/>
    <p:sldId id="286" r:id="rId12"/>
    <p:sldId id="287" r:id="rId13"/>
    <p:sldId id="288" r:id="rId14"/>
    <p:sldId id="289" r:id="rId15"/>
    <p:sldId id="290" r:id="rId16"/>
    <p:sldId id="291" r:id="rId17"/>
    <p:sldId id="333" r:id="rId18"/>
    <p:sldId id="331" r:id="rId19"/>
    <p:sldId id="340" r:id="rId20"/>
    <p:sldId id="266" r:id="rId21"/>
    <p:sldId id="275" r:id="rId22"/>
    <p:sldId id="278" r:id="rId23"/>
    <p:sldId id="335" r:id="rId24"/>
    <p:sldId id="336" r:id="rId25"/>
    <p:sldId id="334" r:id="rId26"/>
    <p:sldId id="337" r:id="rId27"/>
    <p:sldId id="279" r:id="rId28"/>
    <p:sldId id="280" r:id="rId29"/>
    <p:sldId id="339" r:id="rId30"/>
    <p:sldId id="268" r:id="rId31"/>
    <p:sldId id="292" r:id="rId32"/>
    <p:sldId id="264" r:id="rId33"/>
    <p:sldId id="271" r:id="rId34"/>
    <p:sldId id="270" r:id="rId35"/>
    <p:sldId id="342" r:id="rId36"/>
    <p:sldId id="341" r:id="rId37"/>
    <p:sldId id="299" r:id="rId38"/>
    <p:sldId id="313" r:id="rId39"/>
    <p:sldId id="300" r:id="rId40"/>
    <p:sldId id="301" r:id="rId41"/>
    <p:sldId id="303" r:id="rId42"/>
    <p:sldId id="304" r:id="rId43"/>
    <p:sldId id="305" r:id="rId44"/>
    <p:sldId id="306" r:id="rId45"/>
    <p:sldId id="307" r:id="rId46"/>
    <p:sldId id="317" r:id="rId47"/>
    <p:sldId id="318" r:id="rId48"/>
    <p:sldId id="319" r:id="rId49"/>
    <p:sldId id="320" r:id="rId50"/>
    <p:sldId id="321" r:id="rId51"/>
    <p:sldId id="322" r:id="rId5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clrMode="gray" hiddenSlides="1"/>
  <p:clrMru>
    <a:srgbClr val="9B9B9B"/>
    <a:srgbClr val="B8B8B8"/>
    <a:srgbClr val="E8E8E8"/>
    <a:srgbClr val="7E7E7E"/>
    <a:srgbClr val="9A9A9A"/>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06" autoAdjust="0"/>
    <p:restoredTop sz="88043" autoAdjust="0"/>
  </p:normalViewPr>
  <p:slideViewPr>
    <p:cSldViewPr>
      <p:cViewPr varScale="1">
        <p:scale>
          <a:sx n="60" d="100"/>
          <a:sy n="60" d="100"/>
        </p:scale>
        <p:origin x="172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ea typeface="ＭＳ Ｐゴシック" charset="-128"/>
                <a:cs typeface="ＭＳ Ｐゴシック" charset="-128"/>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fld id="{BE19D9C0-2BD5-4442-8829-4C1141A8DD57}" type="datetime1">
              <a:rPr lang="en-US" altLang="en-US"/>
              <a:pPr>
                <a:defRPr/>
              </a:pPr>
              <a:t>11/5/2016</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ea typeface="ＭＳ Ｐゴシック" charset="-128"/>
                <a:cs typeface="ＭＳ Ｐゴシック" charset="-128"/>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03B6C94E-FD95-4E44-AB5A-D892A30A7A3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97EB7845-0179-4EDF-8A77-13FF7CEC11E9}" type="datetime1">
              <a:rPr lang="en-US" altLang="en-US"/>
              <a:pPr>
                <a:defRPr/>
              </a:pPr>
              <a:t>11/5/2016</a:t>
            </a:fld>
            <a:endParaRPr lang="en-US"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866E9E8A-6273-4564-845F-8039E029DF1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en.wikipedia.org/wiki/Lunation" TargetMode="External"/><Relationship Id="rId2" Type="http://schemas.openxmlformats.org/officeDocument/2006/relationships/slide" Target="../slides/slide45.xml"/><Relationship Id="rId1" Type="http://schemas.openxmlformats.org/officeDocument/2006/relationships/notesMaster" Target="../notesMasters/notesMaster1.xml"/><Relationship Id="rId4" Type="http://schemas.openxmlformats.org/officeDocument/2006/relationships/hyperlink" Target="http://en.wikipedia.org/wiki/Metonic_cycle" TargetMode="Externa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66E9E8A-6273-4564-845F-8039E029DF17}" type="slidenum">
              <a:rPr lang="en-US" altLang="en-US" smtClean="0"/>
              <a:pPr>
                <a:defRPr/>
              </a:pPr>
              <a:t>1</a:t>
            </a:fld>
            <a:endParaRPr lang="en-US" altLang="en-US"/>
          </a:p>
        </p:txBody>
      </p:sp>
    </p:spTree>
    <p:extLst>
      <p:ext uri="{BB962C8B-B14F-4D97-AF65-F5344CB8AC3E}">
        <p14:creationId xmlns:p14="http://schemas.microsoft.com/office/powerpoint/2010/main" val="2123819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ea typeface="ＭＳ Ｐゴシック" panose="020B0600070205080204" pitchFamily="34" charset="-128"/>
              </a:rPr>
              <a:t>Get the students to draw the relative sizes of the Earth and Moon, and also draw the distance between them.</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Then, using a volunteer’s head as the size of the Earth, ask students how large the Moon should be (you can give them choices using different size balls).</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One of the larger </a:t>
            </a:r>
            <a:r>
              <a:rPr lang="en-US" altLang="en-US" dirty="0" err="1">
                <a:ea typeface="ＭＳ Ｐゴシック" panose="020B0600070205080204" pitchFamily="34" charset="-128"/>
              </a:rPr>
              <a:t>styrofoam</a:t>
            </a:r>
            <a:r>
              <a:rPr lang="en-US" altLang="en-US" dirty="0">
                <a:ea typeface="ＭＳ Ｐゴシック" panose="020B0600070205080204" pitchFamily="34" charset="-128"/>
              </a:rPr>
              <a:t> balls in the Moon kit would be the approximate size of the Moon when compared to your head (Head ~ 25cm, Moon ~ 7cm)</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Ask the students how far the Moon should be away from the Earth (your head). It should be about 7.5m away (easy way to remember this is it</a:t>
            </a:r>
            <a:r>
              <a:rPr lang="ja-JP" altLang="en-US" dirty="0">
                <a:ea typeface="ＭＳ Ｐゴシック" panose="020B0600070205080204" pitchFamily="34" charset="-128"/>
              </a:rPr>
              <a:t>’</a:t>
            </a:r>
            <a:r>
              <a:rPr lang="en-US" altLang="ja-JP" dirty="0">
                <a:ea typeface="ＭＳ Ｐゴシック" panose="020B0600070205080204" pitchFamily="34" charset="-128"/>
              </a:rPr>
              <a:t>s distance is about 100 times the Moon</a:t>
            </a:r>
            <a:r>
              <a:rPr lang="ja-JP" altLang="en-US" dirty="0">
                <a:ea typeface="ＭＳ Ｐゴシック" panose="020B0600070205080204" pitchFamily="34" charset="-128"/>
              </a:rPr>
              <a:t>’</a:t>
            </a:r>
            <a:r>
              <a:rPr lang="en-US" altLang="ja-JP" dirty="0">
                <a:ea typeface="ＭＳ Ｐゴシック" panose="020B0600070205080204" pitchFamily="34" charset="-128"/>
              </a:rPr>
              <a:t>s diameter).</a:t>
            </a:r>
          </a:p>
          <a:p>
            <a:endParaRPr lang="en-US" dirty="0"/>
          </a:p>
        </p:txBody>
      </p:sp>
      <p:sp>
        <p:nvSpPr>
          <p:cNvPr id="4" name="Slide Number Placeholder 3"/>
          <p:cNvSpPr>
            <a:spLocks noGrp="1"/>
          </p:cNvSpPr>
          <p:nvPr>
            <p:ph type="sldNum" sz="quarter" idx="10"/>
          </p:nvPr>
        </p:nvSpPr>
        <p:spPr/>
        <p:txBody>
          <a:bodyPr/>
          <a:lstStyle/>
          <a:p>
            <a:pPr>
              <a:defRPr/>
            </a:pPr>
            <a:fld id="{866E9E8A-6273-4564-845F-8039E029DF17}" type="slidenum">
              <a:rPr lang="en-US" altLang="en-US" smtClean="0"/>
              <a:pPr>
                <a:defRPr/>
              </a:pPr>
              <a:t>2</a:t>
            </a:fld>
            <a:endParaRPr lang="en-US" altLang="en-US"/>
          </a:p>
        </p:txBody>
      </p:sp>
    </p:spTree>
    <p:extLst>
      <p:ext uri="{BB962C8B-B14F-4D97-AF65-F5344CB8AC3E}">
        <p14:creationId xmlns:p14="http://schemas.microsoft.com/office/powerpoint/2010/main" val="1843599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ea typeface="ＭＳ Ｐゴシック" panose="020B0600070205080204" pitchFamily="34" charset="-128"/>
              </a:rPr>
              <a:t>This is a scale photo of the Earth and Moon.</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Ask the students how large and far away the Sun would be in our model.</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In this model, the Sun would be about 2.9 km away and be about 27m across! It’s about 100 times the diameter of Earth!</a:t>
            </a:r>
          </a:p>
        </p:txBody>
      </p:sp>
      <p:sp>
        <p:nvSpPr>
          <p:cNvPr id="4" name="Slide Number Placeholder 3"/>
          <p:cNvSpPr>
            <a:spLocks noGrp="1"/>
          </p:cNvSpPr>
          <p:nvPr>
            <p:ph type="sldNum" sz="quarter" idx="10"/>
          </p:nvPr>
        </p:nvSpPr>
        <p:spPr/>
        <p:txBody>
          <a:bodyPr/>
          <a:lstStyle/>
          <a:p>
            <a:pPr>
              <a:defRPr/>
            </a:pPr>
            <a:fld id="{866E9E8A-6273-4564-845F-8039E029DF17}" type="slidenum">
              <a:rPr lang="en-US" altLang="en-US" smtClean="0"/>
              <a:pPr>
                <a:defRPr/>
              </a:pPr>
              <a:t>3</a:t>
            </a:fld>
            <a:endParaRPr lang="en-US" altLang="en-US"/>
          </a:p>
        </p:txBody>
      </p:sp>
    </p:spTree>
    <p:extLst>
      <p:ext uri="{BB962C8B-B14F-4D97-AF65-F5344CB8AC3E}">
        <p14:creationId xmlns:p14="http://schemas.microsoft.com/office/powerpoint/2010/main" val="2482225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ea typeface="ＭＳ Ｐゴシック" panose="020B0600070205080204" pitchFamily="34" charset="-128"/>
              </a:rPr>
              <a:t>Now let’s talk about how the Sun, Earth, and Moon move in relation to one another. </a:t>
            </a:r>
          </a:p>
        </p:txBody>
      </p:sp>
      <p:sp>
        <p:nvSpPr>
          <p:cNvPr id="4" name="Slide Number Placeholder 3"/>
          <p:cNvSpPr>
            <a:spLocks noGrp="1"/>
          </p:cNvSpPr>
          <p:nvPr>
            <p:ph type="sldNum" sz="quarter" idx="10"/>
          </p:nvPr>
        </p:nvSpPr>
        <p:spPr/>
        <p:txBody>
          <a:bodyPr/>
          <a:lstStyle/>
          <a:p>
            <a:pPr>
              <a:defRPr/>
            </a:pPr>
            <a:fld id="{866E9E8A-6273-4564-845F-8039E029DF17}" type="slidenum">
              <a:rPr lang="en-US" altLang="en-US" smtClean="0"/>
              <a:pPr>
                <a:defRPr/>
              </a:pPr>
              <a:t>4</a:t>
            </a:fld>
            <a:endParaRPr lang="en-US" altLang="en-US"/>
          </a:p>
        </p:txBody>
      </p:sp>
    </p:spTree>
    <p:extLst>
      <p:ext uri="{BB962C8B-B14F-4D97-AF65-F5344CB8AC3E}">
        <p14:creationId xmlns:p14="http://schemas.microsoft.com/office/powerpoint/2010/main" val="1486305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should be a familiar image to everyone. A full moon is the most complete view we have of the moon from Earth, but as the moon revolves around Earth the portion of the moon illuminated moon we can see changes. These are the moon phases and the following slides will show how they occur.</a:t>
            </a:r>
            <a:endParaRPr lang="en-US" dirty="0"/>
          </a:p>
          <a:p>
            <a:endParaRPr lang="en-US" dirty="0"/>
          </a:p>
          <a:p>
            <a:endParaRPr lang="en-US" dirty="0"/>
          </a:p>
          <a:p>
            <a:r>
              <a:rPr lang="en-US" dirty="0"/>
              <a:t>http://www.nasa.gov/feature/goddard/rare-full-moon-on-christmas-day</a:t>
            </a:r>
          </a:p>
        </p:txBody>
      </p:sp>
      <p:sp>
        <p:nvSpPr>
          <p:cNvPr id="4" name="Slide Number Placeholder 3"/>
          <p:cNvSpPr>
            <a:spLocks noGrp="1"/>
          </p:cNvSpPr>
          <p:nvPr>
            <p:ph type="sldNum" sz="quarter" idx="10"/>
          </p:nvPr>
        </p:nvSpPr>
        <p:spPr/>
        <p:txBody>
          <a:bodyPr/>
          <a:lstStyle/>
          <a:p>
            <a:pPr>
              <a:defRPr/>
            </a:pPr>
            <a:fld id="{866E9E8A-6273-4564-845F-8039E029DF17}" type="slidenum">
              <a:rPr lang="en-US" altLang="en-US" smtClean="0"/>
              <a:pPr>
                <a:defRPr/>
              </a:pPr>
              <a:t>5</a:t>
            </a:fld>
            <a:endParaRPr lang="en-US" altLang="en-US"/>
          </a:p>
        </p:txBody>
      </p:sp>
    </p:spTree>
    <p:extLst>
      <p:ext uri="{BB962C8B-B14F-4D97-AF65-F5344CB8AC3E}">
        <p14:creationId xmlns:p14="http://schemas.microsoft.com/office/powerpoint/2010/main" val="423248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ST:</a:t>
            </a:r>
          </a:p>
          <a:p>
            <a:r>
              <a:rPr lang="en-US" altLang="en-US" dirty="0">
                <a:ea typeface="ＭＳ Ｐゴシック" panose="020B0600070205080204" pitchFamily="34" charset="-128"/>
              </a:rPr>
              <a:t>Let’s look at this picture and you can help me point out a few things. First of all it is important that you recognize and understand a few things.</a:t>
            </a:r>
          </a:p>
          <a:p>
            <a:pPr>
              <a:buFontTx/>
              <a:buAutoNum type="arabicPeriod"/>
            </a:pPr>
            <a:r>
              <a:rPr lang="en-US" altLang="en-US" dirty="0">
                <a:ea typeface="ＭＳ Ｐゴシック" panose="020B0600070205080204" pitchFamily="34" charset="-128"/>
              </a:rPr>
              <a:t>This is a view looking down on to the Earth from the North Pole</a:t>
            </a:r>
          </a:p>
          <a:p>
            <a:pPr>
              <a:buFontTx/>
              <a:buAutoNum type="arabicPeriod"/>
            </a:pPr>
            <a:r>
              <a:rPr lang="en-US" altLang="en-US" dirty="0">
                <a:ea typeface="ＭＳ Ｐゴシック" panose="020B0600070205080204" pitchFamily="34" charset="-128"/>
              </a:rPr>
              <a:t>The Earth, is spinning counter clockwise.</a:t>
            </a:r>
          </a:p>
          <a:p>
            <a:pPr>
              <a:buFontTx/>
              <a:buAutoNum type="arabicPeriod"/>
            </a:pPr>
            <a:r>
              <a:rPr lang="en-US" altLang="en-US" dirty="0">
                <a:ea typeface="ＭＳ Ｐゴシック" panose="020B0600070205080204" pitchFamily="34" charset="-128"/>
              </a:rPr>
              <a:t>The Earth is NOT it’s own light source, it only reflects the light that </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Q:</a:t>
            </a:r>
          </a:p>
          <a:p>
            <a:r>
              <a:rPr lang="en-US" altLang="en-US" dirty="0">
                <a:ea typeface="ＭＳ Ｐゴシック" panose="020B0600070205080204" pitchFamily="34" charset="-128"/>
              </a:rPr>
              <a:t>What are the people on THIS (point to the half of the Earth closest to the sun) side experiencing?</a:t>
            </a:r>
          </a:p>
          <a:p>
            <a:r>
              <a:rPr lang="en-US" altLang="en-US" dirty="0">
                <a:ea typeface="ＭＳ Ｐゴシック" panose="020B0600070205080204" pitchFamily="34" charset="-128"/>
              </a:rPr>
              <a:t>AR:</a:t>
            </a:r>
          </a:p>
          <a:p>
            <a:r>
              <a:rPr lang="en-US" altLang="en-US" dirty="0">
                <a:ea typeface="ＭＳ Ｐゴシック" panose="020B0600070205080204" pitchFamily="34" charset="-128"/>
              </a:rPr>
              <a:t>Day Time</a:t>
            </a:r>
          </a:p>
          <a:p>
            <a:r>
              <a:rPr lang="en-US" altLang="en-US" dirty="0">
                <a:ea typeface="ＭＳ Ｐゴシック" panose="020B0600070205080204" pitchFamily="34" charset="-128"/>
              </a:rPr>
              <a:t>Q:</a:t>
            </a:r>
          </a:p>
          <a:p>
            <a:r>
              <a:rPr lang="en-US" altLang="en-US" dirty="0">
                <a:ea typeface="ＭＳ Ｐゴシック" panose="020B0600070205080204" pitchFamily="34" charset="-128"/>
              </a:rPr>
              <a:t>How much of the Earth is lit up?</a:t>
            </a:r>
          </a:p>
          <a:p>
            <a:r>
              <a:rPr lang="en-US" altLang="en-US" dirty="0">
                <a:ea typeface="ＭＳ Ｐゴシック" panose="020B0600070205080204" pitchFamily="34" charset="-128"/>
              </a:rPr>
              <a:t>AR:</a:t>
            </a:r>
          </a:p>
          <a:p>
            <a:r>
              <a:rPr lang="en-US" altLang="en-US" dirty="0">
                <a:ea typeface="ＭＳ Ｐゴシック" panose="020B0600070205080204" pitchFamily="34" charset="-128"/>
              </a:rPr>
              <a:t>Half</a:t>
            </a:r>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5C9FA488-62E2-4C40-BBE3-A062B44FA1E5}" type="slidenum">
              <a:rPr lang="en-US" altLang="en-US"/>
              <a:pPr>
                <a:spcBef>
                  <a:spcPct val="0"/>
                </a:spcBef>
              </a:pPr>
              <a:t>6</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ea typeface="ＭＳ Ｐゴシック" panose="020B0600070205080204" pitchFamily="34" charset="-128"/>
              </a:rPr>
              <a:t>ST:</a:t>
            </a:r>
          </a:p>
          <a:p>
            <a:r>
              <a:rPr lang="en-US" altLang="en-US" dirty="0">
                <a:ea typeface="ＭＳ Ｐゴシック" panose="020B0600070205080204" pitchFamily="34" charset="-128"/>
              </a:rPr>
              <a:t>Now that we add the moon into this picture and we see that the same thing happens. Only half of the moon is lit and notice that it is the half that is facing the sun. </a:t>
            </a:r>
          </a:p>
          <a:p>
            <a:r>
              <a:rPr lang="en-US" altLang="en-US" dirty="0">
                <a:ea typeface="ＭＳ Ｐゴシック" panose="020B0600070205080204" pitchFamily="34" charset="-128"/>
              </a:rPr>
              <a:t>Q:</a:t>
            </a:r>
          </a:p>
          <a:p>
            <a:r>
              <a:rPr lang="en-US" altLang="en-US" dirty="0">
                <a:ea typeface="ＭＳ Ｐゴシック" panose="020B0600070205080204" pitchFamily="34" charset="-128"/>
              </a:rPr>
              <a:t>If the people on Earth during the day were to look up, would they see the moon? Why or Why not?</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NOTE: If students comment about the possibility of an eclipse tell them we will talk about it later.</a:t>
            </a:r>
          </a:p>
          <a:p>
            <a:endParaRPr lang="en-US" dirty="0"/>
          </a:p>
        </p:txBody>
      </p:sp>
      <p:sp>
        <p:nvSpPr>
          <p:cNvPr id="4" name="Slide Number Placeholder 3"/>
          <p:cNvSpPr>
            <a:spLocks noGrp="1"/>
          </p:cNvSpPr>
          <p:nvPr>
            <p:ph type="sldNum" sz="quarter" idx="10"/>
          </p:nvPr>
        </p:nvSpPr>
        <p:spPr/>
        <p:txBody>
          <a:bodyPr/>
          <a:lstStyle/>
          <a:p>
            <a:pPr>
              <a:defRPr/>
            </a:pPr>
            <a:fld id="{866E9E8A-6273-4564-845F-8039E029DF17}" type="slidenum">
              <a:rPr lang="en-US" altLang="en-US" smtClean="0"/>
              <a:pPr>
                <a:defRPr/>
              </a:pPr>
              <a:t>7</a:t>
            </a:fld>
            <a:endParaRPr lang="en-US" altLang="en-US"/>
          </a:p>
        </p:txBody>
      </p:sp>
    </p:spTree>
    <p:extLst>
      <p:ext uri="{BB962C8B-B14F-4D97-AF65-F5344CB8AC3E}">
        <p14:creationId xmlns:p14="http://schemas.microsoft.com/office/powerpoint/2010/main" val="22823761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ＭＳ Ｐゴシック" panose="020B0600070205080204" pitchFamily="34" charset="-128"/>
            </a:endParaRPr>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1B04F79-C180-4A69-987F-C645FB6F051E}" type="slidenum">
              <a:rPr lang="en-US" altLang="en-US"/>
              <a:pPr>
                <a:spcBef>
                  <a:spcPct val="0"/>
                </a:spcBef>
              </a:pPr>
              <a:t>8</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ST:</a:t>
            </a:r>
          </a:p>
          <a:p>
            <a:r>
              <a:rPr lang="en-US" altLang="en-US">
                <a:ea typeface="ＭＳ Ｐゴシック" panose="020B0600070205080204" pitchFamily="34" charset="-128"/>
              </a:rPr>
              <a:t>Here we can see that after a few days (~4) some of the moon that IS reflecting the sun</a:t>
            </a:r>
            <a:r>
              <a:rPr lang="ja-JP" altLang="en-US">
                <a:ea typeface="ＭＳ Ｐゴシック" panose="020B0600070205080204" pitchFamily="34" charset="-128"/>
              </a:rPr>
              <a:t>’</a:t>
            </a:r>
            <a:r>
              <a:rPr lang="en-US" altLang="ja-JP">
                <a:ea typeface="ＭＳ Ｐゴシック" panose="020B0600070205080204" pitchFamily="34" charset="-128"/>
              </a:rPr>
              <a:t>s lights. We will explain the term </a:t>
            </a:r>
            <a:r>
              <a:rPr lang="ja-JP" altLang="en-US">
                <a:ea typeface="ＭＳ Ｐゴシック" panose="020B0600070205080204" pitchFamily="34" charset="-128"/>
              </a:rPr>
              <a:t>“</a:t>
            </a:r>
            <a:r>
              <a:rPr lang="en-US" altLang="ja-JP">
                <a:ea typeface="ＭＳ Ｐゴシック" panose="020B0600070205080204" pitchFamily="34" charset="-128"/>
              </a:rPr>
              <a:t>Waxing</a:t>
            </a:r>
            <a:r>
              <a:rPr lang="ja-JP" altLang="en-US">
                <a:ea typeface="ＭＳ Ｐゴシック" panose="020B0600070205080204" pitchFamily="34" charset="-128"/>
              </a:rPr>
              <a:t>”</a:t>
            </a:r>
            <a:r>
              <a:rPr lang="en-US" altLang="ja-JP">
                <a:ea typeface="ＭＳ Ｐゴシック" panose="020B0600070205080204" pitchFamily="34" charset="-128"/>
              </a:rPr>
              <a:t> in a moment, but for now, you should know what a crescent is… think </a:t>
            </a:r>
            <a:r>
              <a:rPr lang="ja-JP" altLang="en-US">
                <a:ea typeface="ＭＳ Ｐゴシック" panose="020B0600070205080204" pitchFamily="34" charset="-128"/>
              </a:rPr>
              <a:t>‘</a:t>
            </a:r>
            <a:r>
              <a:rPr lang="en-US" altLang="ja-JP">
                <a:ea typeface="ＭＳ Ｐゴシック" panose="020B0600070205080204" pitchFamily="34" charset="-128"/>
              </a:rPr>
              <a:t>croissant</a:t>
            </a:r>
            <a:r>
              <a:rPr lang="ja-JP" altLang="en-US">
                <a:ea typeface="ＭＳ Ｐゴシック" panose="020B0600070205080204" pitchFamily="34" charset="-128"/>
              </a:rPr>
              <a:t>’</a:t>
            </a:r>
            <a:r>
              <a:rPr lang="en-US" altLang="ja-JP">
                <a:ea typeface="ＭＳ Ｐゴシック" panose="020B0600070205080204" pitchFamily="34" charset="-128"/>
              </a:rPr>
              <a:t>.</a:t>
            </a:r>
          </a:p>
          <a:p>
            <a:endParaRPr lang="en-US" altLang="en-US">
              <a:ea typeface="ＭＳ Ｐゴシック" panose="020B0600070205080204" pitchFamily="34" charset="-128"/>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04DE1944-7D86-4E43-A33A-2E9078E22B11}" type="slidenum">
              <a:rPr lang="en-US" altLang="en-US"/>
              <a:pPr>
                <a:spcBef>
                  <a:spcPct val="0"/>
                </a:spcBef>
              </a:pPr>
              <a:t>9</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ST:</a:t>
            </a:r>
          </a:p>
          <a:p>
            <a:r>
              <a:rPr lang="en-US" altLang="en-US">
                <a:ea typeface="ＭＳ Ｐゴシック" panose="020B0600070205080204" pitchFamily="34" charset="-128"/>
              </a:rPr>
              <a:t>Science likes to be tricky… This term is a bit confusing because it is called the first quarter. Despite that, STILL only half the moon is really lit up and from the perspective of an Earth observer, half the moon appears bright.</a:t>
            </a:r>
          </a:p>
          <a:p>
            <a:endParaRPr lang="en-US" altLang="en-US">
              <a:ea typeface="ＭＳ Ｐゴシック" panose="020B0600070205080204" pitchFamily="34" charset="-128"/>
            </a:endParaRPr>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125E3DC7-C17D-4420-945C-E814D823843C}" type="slidenum">
              <a:rPr lang="en-US" altLang="en-US"/>
              <a:pPr>
                <a:spcBef>
                  <a:spcPct val="0"/>
                </a:spcBef>
              </a:pPr>
              <a:t>10</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ST:</a:t>
            </a:r>
          </a:p>
          <a:p>
            <a:r>
              <a:rPr lang="en-US" altLang="en-US" dirty="0">
                <a:ea typeface="ＭＳ Ｐゴシック" panose="020B0600070205080204" pitchFamily="34" charset="-128"/>
              </a:rPr>
              <a:t>So we are suppose to get back to the term waxing… Since it is not 100 years ago I doubt if any of you would have made your own candles. If you had let us imagine what would happen. If you dip a candle in wax and pull it out, let it cool and the repeat this process what is happening to the size of the candle? This Growing effect is called waxing because with each layer of wax the candle grows. Similarly, When the moon rotates around the Earth on this size it is termed </a:t>
            </a:r>
            <a:r>
              <a:rPr lang="ja-JP" altLang="en-US" dirty="0">
                <a:ea typeface="ＭＳ Ｐゴシック" panose="020B0600070205080204" pitchFamily="34" charset="-128"/>
              </a:rPr>
              <a:t>‘</a:t>
            </a:r>
            <a:r>
              <a:rPr lang="en-US" altLang="ja-JP" dirty="0">
                <a:ea typeface="ＭＳ Ｐゴシック" panose="020B0600070205080204" pitchFamily="34" charset="-128"/>
              </a:rPr>
              <a:t>waxing</a:t>
            </a:r>
            <a:r>
              <a:rPr lang="ja-JP" altLang="en-US" dirty="0">
                <a:ea typeface="ＭＳ Ｐゴシック" panose="020B0600070205080204" pitchFamily="34" charset="-128"/>
              </a:rPr>
              <a:t>’</a:t>
            </a:r>
            <a:r>
              <a:rPr lang="en-US" altLang="ja-JP" dirty="0">
                <a:ea typeface="ＭＳ Ｐゴシック" panose="020B0600070205080204" pitchFamily="34" charset="-128"/>
              </a:rPr>
              <a:t>. </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Gibbous is a funnier term. Gibbous means to be </a:t>
            </a:r>
            <a:r>
              <a:rPr lang="ja-JP" altLang="en-US" dirty="0">
                <a:ea typeface="ＭＳ Ｐゴシック" panose="020B0600070205080204" pitchFamily="34" charset="-128"/>
              </a:rPr>
              <a:t>‘</a:t>
            </a:r>
            <a:r>
              <a:rPr lang="en-US" altLang="ja-JP" dirty="0">
                <a:ea typeface="ＭＳ Ｐゴシック" panose="020B0600070205080204" pitchFamily="34" charset="-128"/>
              </a:rPr>
              <a:t>humped</a:t>
            </a:r>
            <a:r>
              <a:rPr lang="ja-JP" altLang="en-US" dirty="0">
                <a:ea typeface="ＭＳ Ｐゴシック" panose="020B0600070205080204" pitchFamily="34" charset="-128"/>
              </a:rPr>
              <a:t>’</a:t>
            </a:r>
            <a:r>
              <a:rPr lang="en-US" altLang="ja-JP" dirty="0">
                <a:ea typeface="ＭＳ Ｐゴシック" panose="020B0600070205080204" pitchFamily="34" charset="-128"/>
              </a:rPr>
              <a:t> or </a:t>
            </a:r>
            <a:r>
              <a:rPr lang="ja-JP" altLang="en-US" dirty="0">
                <a:ea typeface="ＭＳ Ｐゴシック" panose="020B0600070205080204" pitchFamily="34" charset="-128"/>
              </a:rPr>
              <a:t>‘</a:t>
            </a:r>
            <a:r>
              <a:rPr lang="en-US" altLang="ja-JP" dirty="0">
                <a:ea typeface="ＭＳ Ｐゴシック" panose="020B0600070205080204" pitchFamily="34" charset="-128"/>
              </a:rPr>
              <a:t>hump-backed</a:t>
            </a:r>
            <a:r>
              <a:rPr lang="ja-JP" altLang="en-US" dirty="0">
                <a:ea typeface="ＭＳ Ｐゴシック" panose="020B0600070205080204" pitchFamily="34" charset="-128"/>
              </a:rPr>
              <a:t>’</a:t>
            </a:r>
            <a:r>
              <a:rPr lang="en-US" altLang="ja-JP" dirty="0">
                <a:ea typeface="ＭＳ Ｐゴシック" panose="020B0600070205080204" pitchFamily="34" charset="-128"/>
              </a:rPr>
              <a:t>. You can think of this because there is an additional hump on the quarter moon before.</a:t>
            </a:r>
            <a:endParaRPr lang="en-US" altLang="en-US" dirty="0">
              <a:ea typeface="ＭＳ Ｐゴシック" panose="020B0600070205080204" pitchFamily="34" charset="-128"/>
            </a:endParaRPr>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B5C976C-E32D-4263-9ED9-0E75F2C2AE1E}" type="slidenum">
              <a:rPr lang="en-US" altLang="en-US"/>
              <a:pPr>
                <a:spcBef>
                  <a:spcPct val="0"/>
                </a:spcBef>
              </a:pPr>
              <a:t>11</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ＭＳ Ｐゴシック" panose="020B0600070205080204" pitchFamily="34" charset="-128"/>
            </a:endParaRPr>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0D5AACE5-8BFB-430D-8481-699267B0F86C}" type="slidenum">
              <a:rPr lang="en-US" altLang="en-US"/>
              <a:pPr>
                <a:spcBef>
                  <a:spcPct val="0"/>
                </a:spcBef>
              </a:pPr>
              <a:t>12</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ST:</a:t>
            </a:r>
          </a:p>
          <a:p>
            <a:r>
              <a:rPr lang="en-US" altLang="en-US">
                <a:ea typeface="ＭＳ Ｐゴシック" panose="020B0600070205080204" pitchFamily="34" charset="-128"/>
              </a:rPr>
              <a:t>Here we have a different term, Waning. Waning means to simply get smaller. On this side of the rotation, the amount of light we see from Earth reflected by the moon is decreasing. Remember though, the moon still and always only has about 50% of its surface illuminated. </a:t>
            </a: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EEEC7E5B-8C91-466F-A9F0-D126EF721074}" type="slidenum">
              <a:rPr lang="en-US" altLang="en-US"/>
              <a:pPr>
                <a:spcBef>
                  <a:spcPct val="0"/>
                </a:spcBef>
              </a:pPr>
              <a:t>13</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ＭＳ Ｐゴシック" panose="020B0600070205080204" pitchFamily="34" charset="-128"/>
            </a:endParaRP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AE97491-FFDB-4A81-9A40-F75B2C7BFA74}" type="slidenum">
              <a:rPr lang="en-US" altLang="en-US"/>
              <a:pPr>
                <a:spcBef>
                  <a:spcPct val="0"/>
                </a:spcBef>
              </a:pPr>
              <a:t>14</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ＭＳ Ｐゴシック" panose="020B0600070205080204" pitchFamily="34" charset="-128"/>
            </a:endParaRPr>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730FAC7-BC5F-4E7B-8DC7-4253AB332903}" type="slidenum">
              <a:rPr lang="en-US" altLang="en-US"/>
              <a:pPr>
                <a:spcBef>
                  <a:spcPct val="0"/>
                </a:spcBef>
              </a:pPr>
              <a:t>15</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ACT: (see activity sheet)</a:t>
            </a:r>
          </a:p>
          <a:p>
            <a:r>
              <a:rPr lang="en-US" altLang="en-US">
                <a:ea typeface="ＭＳ Ｐゴシック" panose="020B0600070205080204" pitchFamily="34" charset="-128"/>
              </a:rPr>
              <a:t>Now we are going to do an activity:</a:t>
            </a:r>
          </a:p>
          <a:p>
            <a:endParaRPr lang="en-US" altLang="en-US">
              <a:ea typeface="ＭＳ Ｐゴシック" panose="020B0600070205080204" pitchFamily="34" charset="-128"/>
            </a:endParaRPr>
          </a:p>
          <a:p>
            <a:r>
              <a:rPr lang="en-US" altLang="en-US">
                <a:ea typeface="ＭＳ Ｐゴシック" panose="020B0600070205080204" pitchFamily="34" charset="-128"/>
              </a:rPr>
              <a:t>Each student (or pair of students) will take a Styrofoam ball on a wooden stick and hold it up to a lamp in the room. The ball of Styrofoam is the moon and the head of the student holding the stick is the Earth. Students rotate in place keeping the </a:t>
            </a:r>
            <a:r>
              <a:rPr lang="ja-JP" altLang="en-US">
                <a:ea typeface="ＭＳ Ｐゴシック" panose="020B0600070205080204" pitchFamily="34" charset="-128"/>
              </a:rPr>
              <a:t>‘</a:t>
            </a:r>
            <a:r>
              <a:rPr lang="en-US" altLang="ja-JP">
                <a:ea typeface="ＭＳ Ｐゴシック" panose="020B0600070205080204" pitchFamily="34" charset="-128"/>
              </a:rPr>
              <a:t>moon</a:t>
            </a:r>
            <a:r>
              <a:rPr lang="ja-JP" altLang="en-US">
                <a:ea typeface="ＭＳ Ｐゴシック" panose="020B0600070205080204" pitchFamily="34" charset="-128"/>
              </a:rPr>
              <a:t>’</a:t>
            </a:r>
            <a:r>
              <a:rPr lang="en-US" altLang="ja-JP">
                <a:ea typeface="ＭＳ Ｐゴシック" panose="020B0600070205080204" pitchFamily="34" charset="-128"/>
              </a:rPr>
              <a:t> directly infront of them and the light source stationary. As the students rotate they will be able to see the </a:t>
            </a:r>
            <a:r>
              <a:rPr lang="ja-JP" altLang="en-US">
                <a:ea typeface="ＭＳ Ｐゴシック" panose="020B0600070205080204" pitchFamily="34" charset="-128"/>
              </a:rPr>
              <a:t>‘</a:t>
            </a:r>
            <a:r>
              <a:rPr lang="en-US" altLang="ja-JP">
                <a:ea typeface="ＭＳ Ｐゴシック" panose="020B0600070205080204" pitchFamily="34" charset="-128"/>
              </a:rPr>
              <a:t>moon</a:t>
            </a:r>
            <a:r>
              <a:rPr lang="ja-JP" altLang="en-US">
                <a:ea typeface="ＭＳ Ｐゴシック" panose="020B0600070205080204" pitchFamily="34" charset="-128"/>
              </a:rPr>
              <a:t>’</a:t>
            </a:r>
            <a:r>
              <a:rPr lang="en-US" altLang="ja-JP">
                <a:ea typeface="ＭＳ Ｐゴシック" panose="020B0600070205080204" pitchFamily="34" charset="-128"/>
              </a:rPr>
              <a:t> light up in a similar way to the phases of the moon. </a:t>
            </a:r>
          </a:p>
          <a:p>
            <a:endParaRPr lang="en-US" altLang="en-US">
              <a:ea typeface="ＭＳ Ｐゴシック" panose="020B0600070205080204" pitchFamily="34" charset="-128"/>
            </a:endParaRPr>
          </a:p>
          <a:p>
            <a:r>
              <a:rPr lang="en-US" altLang="en-US">
                <a:ea typeface="ＭＳ Ｐゴシック" panose="020B0600070205080204" pitchFamily="34" charset="-128"/>
              </a:rPr>
              <a:t>Note that students who</a:t>
            </a:r>
            <a:r>
              <a:rPr lang="ja-JP" altLang="en-US">
                <a:ea typeface="ＭＳ Ｐゴシック" panose="020B0600070205080204" pitchFamily="34" charset="-128"/>
              </a:rPr>
              <a:t>’</a:t>
            </a:r>
            <a:r>
              <a:rPr lang="en-US" altLang="ja-JP">
                <a:ea typeface="ＭＳ Ｐゴシック" panose="020B0600070205080204" pitchFamily="34" charset="-128"/>
              </a:rPr>
              <a:t>s heads (or Earth) get in the way are experiencing and eclipse. Have them raise their moon to see the effects of the phases.</a:t>
            </a:r>
            <a:endParaRPr lang="en-US" altLang="en-US">
              <a:ea typeface="ＭＳ Ｐゴシック" panose="020B0600070205080204" pitchFamily="34" charset="-128"/>
            </a:endParaRPr>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8EB4403B-DC3F-487E-9C92-E1C38F0EC025}" type="slidenum">
              <a:rPr lang="en-US" altLang="en-US"/>
              <a:pPr>
                <a:spcBef>
                  <a:spcPct val="0"/>
                </a:spcBef>
              </a:pPr>
              <a:t>16</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Here are all the phases together.</a:t>
            </a:r>
            <a:r>
              <a:rPr lang="en-US" altLang="en-US" baseline="0" dirty="0">
                <a:ea typeface="ＭＳ Ｐゴシック" panose="020B0600070205080204" pitchFamily="34" charset="-128"/>
              </a:rPr>
              <a:t> The moon always has half of its surface illuminated, it just depends where the moon is in its orbit around Earth as to how much of the lunar surface we can see.</a:t>
            </a:r>
            <a:endParaRPr lang="en-US" altLang="en-US" dirty="0">
              <a:ea typeface="ＭＳ Ｐゴシック" panose="020B0600070205080204" pitchFamily="34" charset="-128"/>
            </a:endParaRPr>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8E7CF28-AB08-4736-9D59-7D0F785A54FB}" type="slidenum">
              <a:rPr lang="en-US" altLang="en-US"/>
              <a:pPr>
                <a:spcBef>
                  <a:spcPct val="0"/>
                </a:spcBef>
              </a:pPr>
              <a:t>17</a:t>
            </a:fld>
            <a:endParaRPr lang="en-US" altLang="en-US"/>
          </a:p>
        </p:txBody>
      </p:sp>
    </p:spTree>
    <p:extLst>
      <p:ext uri="{BB962C8B-B14F-4D97-AF65-F5344CB8AC3E}">
        <p14:creationId xmlns:p14="http://schemas.microsoft.com/office/powerpoint/2010/main" val="3893949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This is a view from Apollo 8 of Earth as it orbits the Moon, Dec 1968. If we were</a:t>
            </a:r>
            <a:r>
              <a:rPr lang="en-US" baseline="0" dirty="0"/>
              <a:t> on the moon looking back at Earth, over the course of a month we would be able to see the same phases on Earth as we do the moon. Every month there would be a “New Earth” and a “Full Earth”.</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r>
              <a:rPr lang="en-US" dirty="0"/>
              <a:t>https://svs.gsfc.nasa.gov/cgi-bin/details.cgi?aid=4129</a:t>
            </a:r>
          </a:p>
          <a:p>
            <a:endParaRPr lang="en-US" dirty="0"/>
          </a:p>
        </p:txBody>
      </p:sp>
      <p:sp>
        <p:nvSpPr>
          <p:cNvPr id="4" name="Slide Number Placeholder 3"/>
          <p:cNvSpPr>
            <a:spLocks noGrp="1"/>
          </p:cNvSpPr>
          <p:nvPr>
            <p:ph type="sldNum" sz="quarter" idx="10"/>
          </p:nvPr>
        </p:nvSpPr>
        <p:spPr/>
        <p:txBody>
          <a:bodyPr/>
          <a:lstStyle/>
          <a:p>
            <a:pPr>
              <a:defRPr/>
            </a:pPr>
            <a:fld id="{866E9E8A-6273-4564-845F-8039E029DF17}" type="slidenum">
              <a:rPr lang="en-US" altLang="en-US" smtClean="0"/>
              <a:pPr>
                <a:defRPr/>
              </a:pPr>
              <a:t>18</a:t>
            </a:fld>
            <a:endParaRPr lang="en-US" altLang="en-US"/>
          </a:p>
        </p:txBody>
      </p:sp>
    </p:spTree>
    <p:extLst>
      <p:ext uri="{BB962C8B-B14F-4D97-AF65-F5344CB8AC3E}">
        <p14:creationId xmlns:p14="http://schemas.microsoft.com/office/powerpoint/2010/main" val="9445295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ＭＳ Ｐゴシック" panose="020B0600070205080204" pitchFamily="34" charset="-128"/>
            </a:endParaRPr>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6B57ECE8-B18B-4A35-8A5C-2B5EDA2F2012}" type="slidenum">
              <a:rPr lang="en-US" altLang="en-US"/>
              <a:pPr>
                <a:spcBef>
                  <a:spcPct val="0"/>
                </a:spcBef>
              </a:pPr>
              <a:t>20</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F21F4745-7A02-4562-B0CC-9287F58C774D}" type="slidenum">
              <a:rPr lang="en-CA" altLang="en-US"/>
              <a:pPr>
                <a:spcBef>
                  <a:spcPct val="0"/>
                </a:spcBef>
              </a:pPr>
              <a:t>21</a:t>
            </a:fld>
            <a:endParaRPr lang="en-CA" altLang="en-US"/>
          </a:p>
        </p:txBody>
      </p:sp>
      <p:sp>
        <p:nvSpPr>
          <p:cNvPr id="614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CA" altLang="en-US" dirty="0">
                <a:ea typeface="ＭＳ Ｐゴシック" panose="020B0600070205080204" pitchFamily="34" charset="-128"/>
              </a:rPr>
              <a:t>What kinds of eclipses are there?  Wait for student responses</a:t>
            </a:r>
          </a:p>
          <a:p>
            <a:endParaRPr lang="en-CA" altLang="en-US" dirty="0">
              <a:ea typeface="ＭＳ Ｐゴシック" panose="020B0600070205080204" pitchFamily="34" charset="-128"/>
            </a:endParaRPr>
          </a:p>
          <a:p>
            <a:r>
              <a:rPr lang="en-CA" altLang="en-US" dirty="0">
                <a:ea typeface="ＭＳ Ｐゴシック" panose="020B0600070205080204" pitchFamily="34" charset="-128"/>
              </a:rPr>
              <a:t>Solar and Lunar.</a:t>
            </a:r>
          </a:p>
          <a:p>
            <a:endParaRPr lang="en-CA" altLang="en-US" dirty="0">
              <a:ea typeface="ＭＳ Ｐゴシック" panose="020B0600070205080204" pitchFamily="34" charset="-128"/>
            </a:endParaRPr>
          </a:p>
          <a:p>
            <a:r>
              <a:rPr lang="en-CA" altLang="en-US" dirty="0">
                <a:ea typeface="ＭＳ Ｐゴシック" panose="020B0600070205080204" pitchFamily="34" charset="-128"/>
              </a:rPr>
              <a:t>The white halo we see around the Sun is called the Corona, which is only visible during a solar eclipse.  The corona is made up of a substance called plasma and is extremely hot – over 2 million degrees </a:t>
            </a:r>
            <a:r>
              <a:rPr lang="en-CA" altLang="en-US" dirty="0" err="1">
                <a:ea typeface="ＭＳ Ｐゴシック" panose="020B0600070205080204" pitchFamily="34" charset="-128"/>
              </a:rPr>
              <a:t>celsius</a:t>
            </a:r>
            <a:r>
              <a:rPr lang="en-CA" altLang="en-US" dirty="0">
                <a:ea typeface="ＭＳ Ｐゴシック" panose="020B0600070205080204" pitchFamily="34" charset="-128"/>
              </a:rPr>
              <a:t>!!  The corona is not very dense though, and so produces a lot less light, which is why we only see it during an eclipse.</a:t>
            </a:r>
          </a:p>
          <a:p>
            <a:endParaRPr lang="en-CA" altLang="en-US" dirty="0">
              <a:ea typeface="ＭＳ Ｐゴシック" panose="020B0600070205080204"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0C04857-46DD-422E-99C3-C030A1989058}" type="slidenum">
              <a:rPr lang="en-CA" altLang="en-US"/>
              <a:pPr>
                <a:spcBef>
                  <a:spcPct val="0"/>
                </a:spcBef>
              </a:pPr>
              <a:t>22</a:t>
            </a:fld>
            <a:endParaRPr lang="en-CA" altLang="en-US"/>
          </a:p>
        </p:txBody>
      </p:sp>
      <p:sp>
        <p:nvSpPr>
          <p:cNvPr id="675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CA" altLang="en-US">
                <a:ea typeface="ＭＳ Ｐゴシック" panose="020B0600070205080204" pitchFamily="34" charset="-128"/>
              </a:rPr>
              <a:t>There are three types of solar eclipses, depending both on your position on Earth when the eclipse begins, as well as how close the Moon is to the Earth (the Moon has an elliptical orbit, with a variation in distance to the Earth of 13%).</a:t>
            </a:r>
          </a:p>
          <a:p>
            <a:endParaRPr lang="en-CA" altLang="en-US">
              <a:ea typeface="ＭＳ Ｐゴシック" panose="020B0600070205080204" pitchFamily="34" charset="-128"/>
            </a:endParaRPr>
          </a:p>
          <a:p>
            <a:r>
              <a:rPr lang="en-CA" altLang="en-US">
                <a:ea typeface="ＭＳ Ｐゴシック" panose="020B0600070205080204" pitchFamily="34" charset="-128"/>
              </a:rPr>
              <a:t>Total Eclipse – the Earth is within the Moon’s umbra</a:t>
            </a:r>
          </a:p>
          <a:p>
            <a:r>
              <a:rPr lang="en-CA" altLang="en-US">
                <a:ea typeface="ＭＳ Ｐゴシック" panose="020B0600070205080204" pitchFamily="34" charset="-128"/>
              </a:rPr>
              <a:t>Annular Eclipse – the Earth is in the Antumbra of the Moon</a:t>
            </a:r>
          </a:p>
          <a:p>
            <a:r>
              <a:rPr lang="en-CA" altLang="en-US">
                <a:ea typeface="ＭＳ Ｐゴシック" panose="020B0600070205080204" pitchFamily="34" charset="-128"/>
              </a:rPr>
              <a:t>Partial Eclipse – the Earth is in the Penumbra – this can also occurs during a Total Eclipse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orbits of the Earth, Moon and Sun are not all in the</a:t>
            </a:r>
            <a:r>
              <a:rPr lang="en-US" baseline="0" dirty="0"/>
              <a:t> exact same plane so a slight deviation in their positions relative to each other results in a missed eclipse opportunity. Since we do not have a lunar and solar eclipse every month, the alignment of Earth, Moon and Sun must be precise in order to occur.</a:t>
            </a:r>
            <a:endParaRPr lang="en-US" dirty="0"/>
          </a:p>
        </p:txBody>
      </p:sp>
      <p:sp>
        <p:nvSpPr>
          <p:cNvPr id="4" name="Slide Number Placeholder 3"/>
          <p:cNvSpPr>
            <a:spLocks noGrp="1"/>
          </p:cNvSpPr>
          <p:nvPr>
            <p:ph type="sldNum" sz="quarter" idx="10"/>
          </p:nvPr>
        </p:nvSpPr>
        <p:spPr/>
        <p:txBody>
          <a:bodyPr/>
          <a:lstStyle/>
          <a:p>
            <a:pPr>
              <a:defRPr/>
            </a:pPr>
            <a:fld id="{866E9E8A-6273-4564-845F-8039E029DF17}" type="slidenum">
              <a:rPr lang="en-US" altLang="en-US" smtClean="0"/>
              <a:pPr>
                <a:defRPr/>
              </a:pPr>
              <a:t>23</a:t>
            </a:fld>
            <a:endParaRPr lang="en-US" altLang="en-US"/>
          </a:p>
        </p:txBody>
      </p:sp>
    </p:spTree>
    <p:extLst>
      <p:ext uri="{BB962C8B-B14F-4D97-AF65-F5344CB8AC3E}">
        <p14:creationId xmlns:p14="http://schemas.microsoft.com/office/powerpoint/2010/main" val="37853942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61772A44-89A5-4A6A-ABC7-BA2E5A2ECF20}" type="slidenum">
              <a:rPr lang="en-CA" altLang="en-US"/>
              <a:pPr>
                <a:spcBef>
                  <a:spcPct val="0"/>
                </a:spcBef>
              </a:pPr>
              <a:t>24</a:t>
            </a:fld>
            <a:endParaRPr lang="en-CA" altLang="en-US"/>
          </a:p>
        </p:txBody>
      </p:sp>
      <p:sp>
        <p:nvSpPr>
          <p:cNvPr id="655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CA" altLang="en-US" dirty="0">
                <a:ea typeface="ＭＳ Ｐゴシック" panose="020B0600070205080204" pitchFamily="34" charset="-128"/>
              </a:rPr>
              <a:t>The location of Earth with respect to the shadow</a:t>
            </a:r>
            <a:r>
              <a:rPr lang="en-CA" altLang="en-US" baseline="0" dirty="0">
                <a:ea typeface="ＭＳ Ｐゴシック" panose="020B0600070205080204" pitchFamily="34" charset="-128"/>
              </a:rPr>
              <a:t> created by the Moon determines what type of solar eclipse will be observed.</a:t>
            </a:r>
          </a:p>
          <a:p>
            <a:r>
              <a:rPr lang="en-CA" altLang="en-US" baseline="0" dirty="0">
                <a:ea typeface="ＭＳ Ｐゴシック" panose="020B0600070205080204" pitchFamily="34" charset="-128"/>
              </a:rPr>
              <a:t>(Image created by Jen Newman)</a:t>
            </a:r>
          </a:p>
          <a:p>
            <a:endParaRPr lang="en-CA" altLang="en-US" dirty="0">
              <a:ea typeface="ＭＳ Ｐゴシック" panose="020B0600070205080204" pitchFamily="34" charset="-128"/>
            </a:endParaRPr>
          </a:p>
          <a:p>
            <a:r>
              <a:rPr lang="en-CA" altLang="en-US" dirty="0">
                <a:ea typeface="ＭＳ Ｐゴシック" panose="020B0600070205080204" pitchFamily="34" charset="-128"/>
              </a:rPr>
              <a:t>The </a:t>
            </a:r>
            <a:r>
              <a:rPr lang="en-CA" altLang="en-US" i="1" dirty="0">
                <a:ea typeface="ＭＳ Ｐゴシック" panose="020B0600070205080204" pitchFamily="34" charset="-128"/>
              </a:rPr>
              <a:t>umbra</a:t>
            </a:r>
            <a:r>
              <a:rPr lang="en-CA" altLang="en-US" dirty="0">
                <a:ea typeface="ＭＳ Ｐゴシック" panose="020B0600070205080204" pitchFamily="34" charset="-128"/>
              </a:rPr>
              <a:t>, in which the moon completely covers the sun (more precisely, its photosphere) = TOTAL Eclipse</a:t>
            </a:r>
          </a:p>
          <a:p>
            <a:r>
              <a:rPr lang="en-CA" altLang="en-US" dirty="0">
                <a:ea typeface="ＭＳ Ｐゴシック" panose="020B0600070205080204" pitchFamily="34" charset="-128"/>
              </a:rPr>
              <a:t>The </a:t>
            </a:r>
            <a:r>
              <a:rPr lang="en-CA" altLang="en-US" i="1" dirty="0" err="1">
                <a:ea typeface="ＭＳ Ｐゴシック" panose="020B0600070205080204" pitchFamily="34" charset="-128"/>
              </a:rPr>
              <a:t>antumbra</a:t>
            </a:r>
            <a:r>
              <a:rPr lang="en-CA" altLang="en-US" dirty="0">
                <a:ea typeface="ＭＳ Ｐゴシック" panose="020B0600070205080204" pitchFamily="34" charset="-128"/>
              </a:rPr>
              <a:t>, extending beyond the tip of the umbra, in which the moon is completely in front of the sun but too small to completely cover it = ANNULAR eclipse</a:t>
            </a:r>
          </a:p>
          <a:p>
            <a:r>
              <a:rPr lang="en-CA" altLang="en-US" dirty="0">
                <a:ea typeface="ＭＳ Ｐゴシック" panose="020B0600070205080204" pitchFamily="34" charset="-128"/>
              </a:rPr>
              <a:t>The </a:t>
            </a:r>
            <a:r>
              <a:rPr lang="en-CA" altLang="en-US" i="1" dirty="0">
                <a:ea typeface="ＭＳ Ｐゴシック" panose="020B0600070205080204" pitchFamily="34" charset="-128"/>
              </a:rPr>
              <a:t>penumbra</a:t>
            </a:r>
            <a:r>
              <a:rPr lang="en-CA" altLang="en-US" dirty="0">
                <a:ea typeface="ＭＳ Ｐゴシック" panose="020B0600070205080204" pitchFamily="34" charset="-128"/>
              </a:rPr>
              <a:t>, in which the moon is only partially in front of the sun. = PARTIAL Eclipse</a:t>
            </a:r>
          </a:p>
          <a:p>
            <a:endParaRPr lang="en-CA" altLang="en-US" dirty="0">
              <a:ea typeface="ＭＳ Ｐゴシック" panose="020B0600070205080204" pitchFamily="34" charset="-128"/>
            </a:endParaRPr>
          </a:p>
        </p:txBody>
      </p:sp>
    </p:spTree>
    <p:extLst>
      <p:ext uri="{BB962C8B-B14F-4D97-AF65-F5344CB8AC3E}">
        <p14:creationId xmlns:p14="http://schemas.microsoft.com/office/powerpoint/2010/main" val="39135017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0C04857-46DD-422E-99C3-C030A1989058}" type="slidenum">
              <a:rPr lang="en-CA" altLang="en-US"/>
              <a:pPr>
                <a:spcBef>
                  <a:spcPct val="0"/>
                </a:spcBef>
              </a:pPr>
              <a:t>25</a:t>
            </a:fld>
            <a:endParaRPr lang="en-CA" altLang="en-US"/>
          </a:p>
        </p:txBody>
      </p:sp>
      <p:sp>
        <p:nvSpPr>
          <p:cNvPr id="675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CA" altLang="en-US" baseline="0" dirty="0">
                <a:ea typeface="ＭＳ Ｐゴシック" panose="020B0600070205080204" pitchFamily="34" charset="-128"/>
              </a:rPr>
              <a:t>The most recognizable type of lunar eclipse is a total eclipse, with its eerie red colour.</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altLang="en-US" baseline="0" dirty="0">
              <a:ea typeface="ＭＳ Ｐゴシック" panose="020B0600070205080204"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CA" altLang="en-US" baseline="0" dirty="0">
                <a:ea typeface="ＭＳ Ｐゴシック" panose="020B0600070205080204" pitchFamily="34" charset="-128"/>
              </a:rPr>
              <a:t>A partial eclipse is a darkening of the moon’s surface, without turning red (as happens during a total eclipse). Can look very similar to moon phases, but unlike the phases that take days to change the amount of lunar surface that is illuminated, partial lunar eclipses occur over a matter of hours then return to being a fully illuminated full moon.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altLang="en-US" baseline="0" dirty="0">
              <a:ea typeface="ＭＳ Ｐゴシック" panose="020B0600070205080204"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CA" altLang="en-US" baseline="0" dirty="0">
                <a:ea typeface="ＭＳ Ｐゴシック" panose="020B0600070205080204" pitchFamily="34" charset="-128"/>
              </a:rPr>
              <a:t>Penumbral eclipses are very subtle and usually go unnoticed. There is only a slight darkening of the lunar surface.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altLang="en-US" dirty="0">
              <a:ea typeface="ＭＳ Ｐゴシック" panose="020B0600070205080204" pitchFamily="34" charset="-128"/>
            </a:endParaRPr>
          </a:p>
          <a:p>
            <a:r>
              <a:rPr lang="en-CA" altLang="en-US" dirty="0">
                <a:ea typeface="ＭＳ Ｐゴシック" panose="020B0600070205080204" pitchFamily="34" charset="-128"/>
              </a:rPr>
              <a:t>Total lunar: http://science1.nasa.gov/science-news/science-at-nasa/2007/12feb_lunareclipse/</a:t>
            </a:r>
          </a:p>
          <a:p>
            <a:r>
              <a:rPr lang="en-CA" altLang="en-US" dirty="0">
                <a:ea typeface="ＭＳ Ｐゴシック" panose="020B0600070205080204" pitchFamily="34" charset="-128"/>
              </a:rPr>
              <a:t>Partial lunar:</a:t>
            </a:r>
            <a:r>
              <a:rPr lang="en-CA" altLang="en-US" baseline="0" dirty="0">
                <a:ea typeface="ＭＳ Ｐゴシック" panose="020B0600070205080204" pitchFamily="34" charset="-128"/>
              </a:rPr>
              <a:t> http://wvxu.org/post/guide-experience-partial-lunar-eclipse-saturday#stream/0</a:t>
            </a:r>
          </a:p>
          <a:p>
            <a:r>
              <a:rPr lang="en-CA" altLang="en-US" baseline="0" dirty="0">
                <a:ea typeface="ＭＳ Ｐゴシック" panose="020B0600070205080204" pitchFamily="34" charset="-128"/>
              </a:rPr>
              <a:t>Penumbral: http://www.skyandtelescope.com/observing/harvest-moon-penumbral-eclipse/</a:t>
            </a:r>
          </a:p>
        </p:txBody>
      </p:sp>
    </p:spTree>
    <p:extLst>
      <p:ext uri="{BB962C8B-B14F-4D97-AF65-F5344CB8AC3E}">
        <p14:creationId xmlns:p14="http://schemas.microsoft.com/office/powerpoint/2010/main" val="8185923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0C04857-46DD-422E-99C3-C030A1989058}" type="slidenum">
              <a:rPr lang="en-CA" altLang="en-US"/>
              <a:pPr>
                <a:spcBef>
                  <a:spcPct val="0"/>
                </a:spcBef>
              </a:pPr>
              <a:t>26</a:t>
            </a:fld>
            <a:endParaRPr lang="en-CA" altLang="en-US"/>
          </a:p>
        </p:txBody>
      </p:sp>
      <p:sp>
        <p:nvSpPr>
          <p:cNvPr id="675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CA" altLang="en-US" dirty="0">
                <a:ea typeface="ＭＳ Ｐゴシック" panose="020B0600070205080204" pitchFamily="34" charset="-128"/>
              </a:rPr>
              <a:t>Total lunar eclipse- moon is completely within the umbra</a:t>
            </a:r>
          </a:p>
          <a:p>
            <a:r>
              <a:rPr lang="en-CA" altLang="en-US" dirty="0">
                <a:ea typeface="ＭＳ Ｐゴシック" panose="020B0600070205080204" pitchFamily="34" charset="-128"/>
              </a:rPr>
              <a:t>Partial lunar eclipse- moon does</a:t>
            </a:r>
            <a:r>
              <a:rPr lang="en-CA" altLang="en-US" baseline="0" dirty="0">
                <a:ea typeface="ＭＳ Ｐゴシック" panose="020B0600070205080204" pitchFamily="34" charset="-128"/>
              </a:rPr>
              <a:t> not fully enter the umbra</a:t>
            </a:r>
          </a:p>
          <a:p>
            <a:r>
              <a:rPr lang="en-CA" altLang="en-US" baseline="0" dirty="0">
                <a:ea typeface="ＭＳ Ｐゴシック" panose="020B0600070205080204" pitchFamily="34" charset="-128"/>
              </a:rPr>
              <a:t>Penumbral eclipse- Earth blocks only a portion of the sun’s light, but not all, like what happens during a total lunar eclipse</a:t>
            </a:r>
          </a:p>
          <a:p>
            <a:endParaRPr lang="en-CA" altLang="en-US" dirty="0">
              <a:ea typeface="ＭＳ Ｐゴシック" panose="020B0600070205080204" pitchFamily="34" charset="-128"/>
            </a:endParaRPr>
          </a:p>
          <a:p>
            <a:endParaRPr lang="en-CA" altLang="en-US" dirty="0">
              <a:ea typeface="ＭＳ Ｐゴシック" panose="020B0600070205080204" pitchFamily="34" charset="-128"/>
            </a:endParaRPr>
          </a:p>
          <a:p>
            <a:r>
              <a:rPr lang="en-CA" altLang="en-US" dirty="0">
                <a:ea typeface="ＭＳ Ｐゴシック" panose="020B0600070205080204" pitchFamily="34" charset="-128"/>
              </a:rPr>
              <a:t>http://mars.nasa.gov/allaboutmars/nightsky/total-lunar-eclipse/</a:t>
            </a:r>
          </a:p>
        </p:txBody>
      </p:sp>
    </p:spTree>
    <p:extLst>
      <p:ext uri="{BB962C8B-B14F-4D97-AF65-F5344CB8AC3E}">
        <p14:creationId xmlns:p14="http://schemas.microsoft.com/office/powerpoint/2010/main" val="22979368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37E861D-03F8-4893-88B7-42A6C9466578}" type="slidenum">
              <a:rPr lang="en-CA" altLang="en-US"/>
              <a:pPr>
                <a:spcBef>
                  <a:spcPct val="0"/>
                </a:spcBef>
              </a:pPr>
              <a:t>27</a:t>
            </a:fld>
            <a:endParaRPr lang="en-CA" altLang="en-US"/>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CA" altLang="en-US">
                <a:ea typeface="ＭＳ Ｐゴシック" panose="020B0600070205080204" pitchFamily="34" charset="-128"/>
              </a:rPr>
              <a:t>Why does the moon look red?  </a:t>
            </a:r>
          </a:p>
          <a:p>
            <a:r>
              <a:rPr lang="en-CA" altLang="en-US">
                <a:ea typeface="ＭＳ Ｐゴシック" panose="020B0600070205080204" pitchFamily="34" charset="-128"/>
              </a:rPr>
              <a:t>Answer: Because of Earth’s atmosphere.  Sunlight refracted through the Earth’s atmosphere intersects the umbra and still provides faint illumination.</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1915262A-77F3-4DFD-9A2B-69BB88345199}" type="slidenum">
              <a:rPr lang="en-CA" altLang="en-US"/>
              <a:pPr>
                <a:spcBef>
                  <a:spcPct val="0"/>
                </a:spcBef>
              </a:pPr>
              <a:t>28</a:t>
            </a:fld>
            <a:endParaRPr lang="en-CA" altLang="en-US"/>
          </a:p>
        </p:txBody>
      </p:sp>
      <p:sp>
        <p:nvSpPr>
          <p:cNvPr id="716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CA" altLang="en-US" dirty="0">
                <a:ea typeface="ＭＳ Ｐゴシック" panose="020B0600070205080204" pitchFamily="34" charset="-128"/>
              </a:rPr>
              <a:t>See https://www.timeanddate.com/eclipse/list.html for yearly</a:t>
            </a:r>
            <a:r>
              <a:rPr lang="en-CA" altLang="en-US" baseline="0" dirty="0">
                <a:ea typeface="ＭＳ Ｐゴシック" panose="020B0600070205080204" pitchFamily="34" charset="-128"/>
              </a:rPr>
              <a:t> updates</a:t>
            </a:r>
          </a:p>
          <a:p>
            <a:endParaRPr lang="en-CA" altLang="en-US" dirty="0">
              <a:ea typeface="ＭＳ Ｐゴシック" panose="020B0600070205080204" pitchFamily="34" charset="-128"/>
            </a:endParaRPr>
          </a:p>
          <a:p>
            <a:r>
              <a:rPr lang="en-CA" altLang="en-US" dirty="0">
                <a:ea typeface="ＭＳ Ｐゴシック" panose="020B0600070205080204" pitchFamily="34" charset="-128"/>
              </a:rPr>
              <a:t>Solar eclipses can technically only happen twice a year, this is because the moon’s orbit around the Earth is inclined at 5 degrees to the ecliptic, so most of the time the Moon’s shadow misses us.  This is why we don’t have an eclipse on every new moon. Twice a year, however, the orbits line up and it is possible to have a solar eclipse.</a:t>
            </a:r>
          </a:p>
          <a:p>
            <a:endParaRPr lang="en-CA" altLang="en-US" dirty="0">
              <a:ea typeface="ＭＳ Ｐゴシック" panose="020B0600070205080204" pitchFamily="34" charset="-128"/>
            </a:endParaRPr>
          </a:p>
          <a:p>
            <a:r>
              <a:rPr lang="en-CA" altLang="en-US" dirty="0">
                <a:ea typeface="ＭＳ Ｐゴシック" panose="020B0600070205080204" pitchFamily="34" charset="-128"/>
              </a:rPr>
              <a:t>Similarly, Lunar eclipses can only occur on the full moon, but because of the tilt in the Moon’s orbit, the Moon is not eclipsed every month.  Lunar eclipses can be visible from entire hemispheres, this is because the umbra of the Earth is much larger than the umbra of the Moon.</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1915262A-77F3-4DFD-9A2B-69BB88345199}" type="slidenum">
              <a:rPr lang="en-CA" altLang="en-US"/>
              <a:pPr>
                <a:spcBef>
                  <a:spcPct val="0"/>
                </a:spcBef>
              </a:pPr>
              <a:t>29</a:t>
            </a:fld>
            <a:endParaRPr lang="en-CA" altLang="en-US"/>
          </a:p>
        </p:txBody>
      </p:sp>
      <p:sp>
        <p:nvSpPr>
          <p:cNvPr id="716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CA" altLang="en-US" dirty="0">
                <a:ea typeface="ＭＳ Ｐゴシック" panose="020B0600070205080204" pitchFamily="34" charset="-128"/>
              </a:rPr>
              <a:t>See https://www.timeanddate.com/eclipse/list.html for yearly</a:t>
            </a:r>
            <a:r>
              <a:rPr lang="en-CA" altLang="en-US" baseline="0" dirty="0">
                <a:ea typeface="ＭＳ Ｐゴシック" panose="020B0600070205080204" pitchFamily="34" charset="-128"/>
              </a:rPr>
              <a:t> updates</a:t>
            </a:r>
          </a:p>
          <a:p>
            <a:endParaRPr lang="en-CA" altLang="en-US" dirty="0">
              <a:ea typeface="ＭＳ Ｐゴシック" panose="020B0600070205080204" pitchFamily="34" charset="-128"/>
            </a:endParaRPr>
          </a:p>
          <a:p>
            <a:r>
              <a:rPr lang="en-CA" altLang="en-US" dirty="0">
                <a:ea typeface="ＭＳ Ｐゴシック" panose="020B0600070205080204" pitchFamily="34" charset="-128"/>
              </a:rPr>
              <a:t>Solar eclipses can technically only happen twice a year, this is because the moon’s orbit around the Earth is inclined at 5 degrees to the ecliptic, so most of the time the Moon’s shadow misses us.  This is why we don’t have an eclipse on every new moon. Twice a year, however, the orbits line up and it is possible to have a solar eclipse.</a:t>
            </a:r>
          </a:p>
          <a:p>
            <a:endParaRPr lang="en-CA" altLang="en-US" dirty="0">
              <a:ea typeface="ＭＳ Ｐゴシック" panose="020B0600070205080204" pitchFamily="34" charset="-128"/>
            </a:endParaRPr>
          </a:p>
          <a:p>
            <a:r>
              <a:rPr lang="en-CA" altLang="en-US" dirty="0">
                <a:ea typeface="ＭＳ Ｐゴシック" panose="020B0600070205080204" pitchFamily="34" charset="-128"/>
              </a:rPr>
              <a:t>Similarly, Lunar eclipses can only occur on the full moon, but because of the tilt in the Moon’s orbit, the Moon is not eclipsed every month.  Lunar eclipses can be visible from entire hemispheres, this is because the umbra of the Earth is much larger than the umbra of the Moon.</a:t>
            </a:r>
          </a:p>
        </p:txBody>
      </p:sp>
    </p:spTree>
    <p:extLst>
      <p:ext uri="{BB962C8B-B14F-4D97-AF65-F5344CB8AC3E}">
        <p14:creationId xmlns:p14="http://schemas.microsoft.com/office/powerpoint/2010/main" val="40266310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Now we’re going on to tides – can anyone tell me what I mean by “tides”? (students should mention something about the oceans rising and falling, and might also know it’s due to gravitational interactions from the Moon (and Sun))</a:t>
            </a:r>
          </a:p>
          <a:p>
            <a:endParaRPr lang="en-US" altLang="en-US" dirty="0">
              <a:ea typeface="ＭＳ Ｐゴシック" panose="020B0600070205080204" pitchFamily="34" charset="-128"/>
            </a:endParaRPr>
          </a:p>
          <a:p>
            <a:pPr eaLnBrk="1" hangingPunct="1">
              <a:spcBef>
                <a:spcPct val="50000"/>
              </a:spcBef>
            </a:pPr>
            <a:r>
              <a:rPr lang="en-US" altLang="en-US" dirty="0">
                <a:solidFill>
                  <a:schemeClr val="bg1"/>
                </a:solidFill>
                <a:ea typeface="ＭＳ Ｐゴシック" panose="020B0600070205080204" pitchFamily="34" charset="-128"/>
              </a:rPr>
              <a:t>The Bay of Fundy in Nova Scotia experiences the largest tide change in the world (about 16m or 53 feet)!</a:t>
            </a:r>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337A871-45D1-4B45-A9D9-0EDEA0730670}" type="slidenum">
              <a:rPr lang="en-US" altLang="en-US"/>
              <a:pPr>
                <a:spcBef>
                  <a:spcPct val="0"/>
                </a:spcBef>
              </a:pPr>
              <a:t>30</a:t>
            </a:fld>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ＭＳ Ｐゴシック" panose="020B0600070205080204" pitchFamily="34" charset="-128"/>
            </a:endParaRPr>
          </a:p>
        </p:txBody>
      </p:sp>
      <p:sp>
        <p:nvSpPr>
          <p:cNvPr id="819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056A3B41-9458-4CCC-9CAE-4377CFFFF083}" type="slidenum">
              <a:rPr lang="en-US" altLang="en-US"/>
              <a:pPr>
                <a:spcBef>
                  <a:spcPct val="0"/>
                </a:spcBef>
              </a:pPr>
              <a:t>31</a:t>
            </a:fld>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ST:</a:t>
            </a:r>
          </a:p>
          <a:p>
            <a:r>
              <a:rPr lang="en-US" altLang="en-US" dirty="0">
                <a:ea typeface="ＭＳ Ｐゴシック" panose="020B0600070205080204" pitchFamily="34" charset="-128"/>
              </a:rPr>
              <a:t>High Tides are caused by the Tides are cause primarily by the moon. It acts on the Earths water system via gravity pulling the water towards it when it is closest. Imagine that we are the star and the moon is above us…</a:t>
            </a:r>
          </a:p>
          <a:p>
            <a:r>
              <a:rPr lang="en-US" altLang="en-US" dirty="0">
                <a:ea typeface="ＭＳ Ｐゴシック" panose="020B0600070205080204" pitchFamily="34" charset="-128"/>
              </a:rPr>
              <a:t>This </a:t>
            </a:r>
            <a:r>
              <a:rPr lang="en-US" altLang="en-US" dirty="0" err="1">
                <a:ea typeface="ＭＳ Ｐゴシック" panose="020B0600070205080204" pitchFamily="34" charset="-128"/>
              </a:rPr>
              <a:t>isn</a:t>
            </a:r>
            <a:r>
              <a:rPr lang="ja-JP" altLang="en-US" dirty="0">
                <a:ea typeface="ＭＳ Ｐゴシック" panose="020B0600070205080204" pitchFamily="34" charset="-128"/>
              </a:rPr>
              <a:t>’</a:t>
            </a:r>
            <a:r>
              <a:rPr lang="en-US" altLang="ja-JP" dirty="0">
                <a:ea typeface="ＭＳ Ｐゴシック" panose="020B0600070205080204" pitchFamily="34" charset="-128"/>
              </a:rPr>
              <a:t>t the whole story though because the moon </a:t>
            </a:r>
            <a:r>
              <a:rPr lang="en-US" altLang="ja-JP" dirty="0" err="1">
                <a:ea typeface="ＭＳ Ｐゴシック" panose="020B0600070205080204" pitchFamily="34" charset="-128"/>
              </a:rPr>
              <a:t>doesn</a:t>
            </a:r>
            <a:r>
              <a:rPr lang="ja-JP" altLang="en-US" dirty="0">
                <a:ea typeface="ＭＳ Ｐゴシック" panose="020B0600070205080204" pitchFamily="34" charset="-128"/>
              </a:rPr>
              <a:t>’</a:t>
            </a:r>
            <a:r>
              <a:rPr lang="en-US" altLang="ja-JP" dirty="0">
                <a:ea typeface="ＭＳ Ｐゴシック" panose="020B0600070205080204" pitchFamily="34" charset="-128"/>
              </a:rPr>
              <a:t>t just pull the water…</a:t>
            </a:r>
          </a:p>
          <a:p>
            <a:endParaRPr lang="en-US" altLang="en-US" dirty="0">
              <a:ea typeface="ＭＳ Ｐゴシック" panose="020B0600070205080204" pitchFamily="34" charset="-128"/>
            </a:endParaRPr>
          </a:p>
        </p:txBody>
      </p:sp>
      <p:sp>
        <p:nvSpPr>
          <p:cNvPr id="839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6C5548D-60C6-49FE-A84E-9B7F289449E2}" type="slidenum">
              <a:rPr lang="en-US" altLang="en-US"/>
              <a:pPr>
                <a:spcBef>
                  <a:spcPct val="0"/>
                </a:spcBef>
              </a:pPr>
              <a:t>32</a:t>
            </a:fld>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90000"/>
              </a:lnSpc>
            </a:pPr>
            <a:r>
              <a:rPr lang="en-US" altLang="en-US">
                <a:ea typeface="ＭＳ Ｐゴシック" panose="020B0600070205080204" pitchFamily="34" charset="-128"/>
              </a:rPr>
              <a:t>Q:</a:t>
            </a:r>
          </a:p>
          <a:p>
            <a:pPr>
              <a:lnSpc>
                <a:spcPct val="90000"/>
              </a:lnSpc>
            </a:pPr>
            <a:r>
              <a:rPr lang="en-US" altLang="en-US">
                <a:ea typeface="ＭＳ Ｐゴシック" panose="020B0600070205080204" pitchFamily="34" charset="-128"/>
              </a:rPr>
              <a:t>How often do we experience Tides?</a:t>
            </a:r>
          </a:p>
          <a:p>
            <a:pPr>
              <a:lnSpc>
                <a:spcPct val="90000"/>
              </a:lnSpc>
            </a:pPr>
            <a:endParaRPr lang="en-US" altLang="en-US">
              <a:ea typeface="ＭＳ Ｐゴシック" panose="020B0600070205080204" pitchFamily="34" charset="-128"/>
            </a:endParaRPr>
          </a:p>
          <a:p>
            <a:pPr>
              <a:lnSpc>
                <a:spcPct val="90000"/>
              </a:lnSpc>
            </a:pPr>
            <a:r>
              <a:rPr lang="en-US" altLang="en-US">
                <a:ea typeface="ＭＳ Ｐゴシック" panose="020B0600070205080204" pitchFamily="34" charset="-128"/>
              </a:rPr>
              <a:t>AR:</a:t>
            </a:r>
          </a:p>
          <a:p>
            <a:pPr>
              <a:lnSpc>
                <a:spcPct val="90000"/>
              </a:lnSpc>
            </a:pPr>
            <a:r>
              <a:rPr lang="en-US" altLang="en-US">
                <a:ea typeface="ＭＳ Ｐゴシック" panose="020B0600070205080204" pitchFamily="34" charset="-128"/>
              </a:rPr>
              <a:t>In most places tides cycle through 2x per day. That means we experience 2 high tides and 2 low tides in approximately 24 hours. </a:t>
            </a:r>
          </a:p>
          <a:p>
            <a:pPr>
              <a:lnSpc>
                <a:spcPct val="90000"/>
              </a:lnSpc>
            </a:pPr>
            <a:endParaRPr lang="en-US" altLang="en-US">
              <a:ea typeface="ＭＳ Ｐゴシック" panose="020B0600070205080204" pitchFamily="34" charset="-128"/>
            </a:endParaRPr>
          </a:p>
          <a:p>
            <a:pPr>
              <a:lnSpc>
                <a:spcPct val="90000"/>
              </a:lnSpc>
            </a:pPr>
            <a:r>
              <a:rPr lang="en-US" altLang="en-US">
                <a:ea typeface="ＭＳ Ｐゴシック" panose="020B0600070205080204" pitchFamily="34" charset="-128"/>
              </a:rPr>
              <a:t>ST:</a:t>
            </a:r>
            <a:br>
              <a:rPr lang="en-US" altLang="en-US">
                <a:ea typeface="ＭＳ Ｐゴシック" panose="020B0600070205080204" pitchFamily="34" charset="-128"/>
              </a:rPr>
            </a:br>
            <a:r>
              <a:rPr lang="en-US" altLang="en-US">
                <a:ea typeface="ＭＳ Ｐゴシック" panose="020B0600070205080204" pitchFamily="34" charset="-128"/>
              </a:rPr>
              <a:t>Because the Earth makes a revolution every 24 hours we cycle through 2 high tides and 2 low tides. Why is it approximate? Since the moon is also rotating around the Earth, it doesn</a:t>
            </a:r>
            <a:r>
              <a:rPr lang="ja-JP" altLang="en-US">
                <a:ea typeface="ＭＳ Ｐゴシック" panose="020B0600070205080204" pitchFamily="34" charset="-128"/>
              </a:rPr>
              <a:t>’</a:t>
            </a:r>
            <a:r>
              <a:rPr lang="en-US" altLang="ja-JP">
                <a:ea typeface="ＭＳ Ｐゴシック" panose="020B0600070205080204" pitchFamily="34" charset="-128"/>
              </a:rPr>
              <a:t>t stay put while we rotate. Remember that the reason we see the phases of the moon is because the moon is not in exact same position after 24 hours. It actually takes around 24 hours and 50 minutes for the moon to be back in the same relative position.</a:t>
            </a:r>
          </a:p>
          <a:p>
            <a:pPr>
              <a:lnSpc>
                <a:spcPct val="90000"/>
              </a:lnSpc>
            </a:pPr>
            <a:endParaRPr lang="en-US" altLang="en-US">
              <a:ea typeface="ＭＳ Ｐゴシック" panose="020B0600070205080204" pitchFamily="34" charset="-128"/>
            </a:endParaRPr>
          </a:p>
          <a:p>
            <a:pPr>
              <a:lnSpc>
                <a:spcPct val="90000"/>
              </a:lnSpc>
            </a:pPr>
            <a:r>
              <a:rPr lang="en-US" altLang="en-US">
                <a:ea typeface="ＭＳ Ｐゴシック" panose="020B0600070205080204" pitchFamily="34" charset="-128"/>
              </a:rPr>
              <a:t>Other complications.</a:t>
            </a:r>
          </a:p>
          <a:p>
            <a:pPr>
              <a:lnSpc>
                <a:spcPct val="90000"/>
              </a:lnSpc>
              <a:buFontTx/>
              <a:buAutoNum type="arabicPeriod"/>
            </a:pPr>
            <a:r>
              <a:rPr lang="en-US" altLang="en-US">
                <a:ea typeface="ＭＳ Ｐゴシック" panose="020B0600070205080204" pitchFamily="34" charset="-128"/>
              </a:rPr>
              <a:t>The moon does not rotate in an exact circle but rather in the shape of an ellipse (oval). This means that sometimes the tides are higher than other times. </a:t>
            </a:r>
          </a:p>
          <a:p>
            <a:pPr>
              <a:lnSpc>
                <a:spcPct val="90000"/>
              </a:lnSpc>
              <a:buFontTx/>
              <a:buAutoNum type="arabicPeriod"/>
            </a:pPr>
            <a:r>
              <a:rPr lang="en-US" altLang="en-US">
                <a:ea typeface="ＭＳ Ｐゴシック" panose="020B0600070205080204" pitchFamily="34" charset="-128"/>
              </a:rPr>
              <a:t>There is a delay and so high tide is not always when the moon is </a:t>
            </a:r>
            <a:r>
              <a:rPr lang="ja-JP" altLang="en-US">
                <a:ea typeface="ＭＳ Ｐゴシック" panose="020B0600070205080204" pitchFamily="34" charset="-128"/>
              </a:rPr>
              <a:t>‘</a:t>
            </a:r>
            <a:r>
              <a:rPr lang="en-US" altLang="ja-JP">
                <a:ea typeface="ＭＳ Ｐゴシック" panose="020B0600070205080204" pitchFamily="34" charset="-128"/>
              </a:rPr>
              <a:t>directly</a:t>
            </a:r>
            <a:r>
              <a:rPr lang="ja-JP" altLang="en-US">
                <a:ea typeface="ＭＳ Ｐゴシック" panose="020B0600070205080204" pitchFamily="34" charset="-128"/>
              </a:rPr>
              <a:t>’</a:t>
            </a:r>
            <a:r>
              <a:rPr lang="en-US" altLang="ja-JP">
                <a:ea typeface="ＭＳ Ｐゴシック" panose="020B0600070205080204" pitchFamily="34" charset="-128"/>
              </a:rPr>
              <a:t> over head and underfoot.</a:t>
            </a:r>
            <a:endParaRPr lang="en-US" altLang="en-US">
              <a:ea typeface="ＭＳ Ｐゴシック" panose="020B0600070205080204" pitchFamily="34" charset="-128"/>
            </a:endParaRPr>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0ABF81F-D8F6-48FB-89BF-2373988488E2}" type="slidenum">
              <a:rPr lang="en-US" altLang="en-US"/>
              <a:pPr>
                <a:spcBef>
                  <a:spcPct val="0"/>
                </a:spcBef>
              </a:pPr>
              <a:t>33</a:t>
            </a:fld>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Q:</a:t>
            </a:r>
          </a:p>
          <a:p>
            <a:r>
              <a:rPr lang="en-US" altLang="en-US">
                <a:ea typeface="ＭＳ Ｐゴシック" panose="020B0600070205080204" pitchFamily="34" charset="-128"/>
              </a:rPr>
              <a:t>The sun is a massive body. What kind of an effect do you think the sun would have on the tides?</a:t>
            </a:r>
          </a:p>
        </p:txBody>
      </p:sp>
      <p:sp>
        <p:nvSpPr>
          <p:cNvPr id="880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F52FD89F-103C-42E0-B743-CA39D08E93FE}" type="slidenum">
              <a:rPr lang="en-US" altLang="en-US"/>
              <a:pPr>
                <a:spcBef>
                  <a:spcPct val="0"/>
                </a:spcBef>
              </a:pPr>
              <a:t>34</a:t>
            </a:fld>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F4721110-4815-4C4D-B532-F61BF799662F}" type="slidenum">
              <a:rPr lang="en-CA" altLang="en-US"/>
              <a:pPr>
                <a:spcBef>
                  <a:spcPct val="0"/>
                </a:spcBef>
              </a:pPr>
              <a:t>38</a:t>
            </a:fld>
            <a:endParaRPr lang="en-CA" altLang="en-US"/>
          </a:p>
        </p:txBody>
      </p:sp>
      <p:sp>
        <p:nvSpPr>
          <p:cNvPr id="737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CA" altLang="en-US">
                <a:ea typeface="ＭＳ Ｐゴシック" panose="020B0600070205080204" pitchFamily="34" charset="-128"/>
              </a:rPr>
              <a:t>Solar eclipses can technically only happen twice a year, this is because the moon’s orbit around the Earth is inclined at 5 degrees to the ecliptic, so most of the time the Moon’s shadow misses us.  This is why we don’t have an eclipse on every new moon. Twice a year, however, the orbits line up and it is possible to have a solar eclipse.</a:t>
            </a:r>
          </a:p>
          <a:p>
            <a:endParaRPr lang="en-CA" altLang="en-US">
              <a:ea typeface="ＭＳ Ｐゴシック" panose="020B0600070205080204" pitchFamily="34" charset="-128"/>
            </a:endParaRPr>
          </a:p>
          <a:p>
            <a:r>
              <a:rPr lang="en-CA" altLang="en-US">
                <a:ea typeface="ＭＳ Ｐゴシック" panose="020B0600070205080204" pitchFamily="34" charset="-128"/>
              </a:rPr>
              <a:t>Similarly, Lunar eclipses can only occur on the full moon, but because of the tilt in the Moon’s orbit, the Moon is not eclipsed every month.  Lunar eclipses can be visible from entire hemispheres, this is because the umbra of the Earth is much larger than the umbra of the Moon.</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E4A6B2B9-BA70-477E-AEAC-6BA69C41F3E8}" type="slidenum">
              <a:rPr lang="en-US" altLang="en-US"/>
              <a:pPr>
                <a:spcBef>
                  <a:spcPct val="0"/>
                </a:spcBef>
              </a:pPr>
              <a:t>39</a:t>
            </a:fld>
            <a:endParaRPr lang="en-US" altLang="en-US"/>
          </a:p>
        </p:txBody>
      </p:sp>
      <p:sp>
        <p:nvSpPr>
          <p:cNvPr id="9523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90000"/>
              </a:lnSpc>
              <a:spcBef>
                <a:spcPct val="0"/>
              </a:spcBef>
            </a:pPr>
            <a:r>
              <a:rPr lang="en-CA" altLang="en-US" sz="1000">
                <a:ea typeface="ＭＳ Ｐゴシック" panose="020B0600070205080204" pitchFamily="34" charset="-128"/>
              </a:rPr>
              <a:t>Moonzoo.org</a:t>
            </a:r>
          </a:p>
          <a:p>
            <a:pPr>
              <a:lnSpc>
                <a:spcPct val="90000"/>
              </a:lnSpc>
              <a:spcBef>
                <a:spcPct val="0"/>
              </a:spcBef>
            </a:pPr>
            <a:endParaRPr lang="en-CA" altLang="en-US" sz="1000">
              <a:ea typeface="ＭＳ Ｐゴシック" panose="020B0600070205080204" pitchFamily="34" charset="-128"/>
            </a:endParaRPr>
          </a:p>
          <a:p>
            <a:pPr>
              <a:lnSpc>
                <a:spcPct val="90000"/>
              </a:lnSpc>
              <a:spcBef>
                <a:spcPct val="0"/>
              </a:spcBef>
            </a:pPr>
            <a:r>
              <a:rPr lang="en-CA" altLang="en-US" sz="1000">
                <a:ea typeface="ＭＳ Ｐゴシック" panose="020B0600070205080204" pitchFamily="34" charset="-128"/>
              </a:rPr>
              <a:t>What do we want to know?</a:t>
            </a:r>
          </a:p>
          <a:p>
            <a:pPr>
              <a:lnSpc>
                <a:spcPct val="90000"/>
              </a:lnSpc>
              <a:spcBef>
                <a:spcPct val="0"/>
              </a:spcBef>
            </a:pPr>
            <a:r>
              <a:rPr lang="en-CA" altLang="en-US" sz="1000">
                <a:ea typeface="ＭＳ Ｐゴシック" panose="020B0600070205080204" pitchFamily="34" charset="-128"/>
              </a:rPr>
              <a:t>The aim of Moon Zoo is to provide detailed crater counts for as much of the Moon's surface as possible. Unlike here on Earth where weather quickly erodes any signs of all but the most recent impacts, craters on the lunar surface stay almost until eternity. That means that the number of craters on a particular piece of the surface tells us how old it is. This technique is used all over the Solar System, but the Moon is particularly important because we have ground truth — samples brought back by the Apollo missions — which allow us to calibrate our estimates. Planetary scientists have always carried out this kind of analysis on large scales, but with your help and the fabulous LRO images then we should be able to uncover the finer details of the Moon's history.</a:t>
            </a:r>
          </a:p>
          <a:p>
            <a:pPr>
              <a:lnSpc>
                <a:spcPct val="90000"/>
              </a:lnSpc>
              <a:spcBef>
                <a:spcPct val="0"/>
              </a:spcBef>
            </a:pPr>
            <a:endParaRPr lang="en-CA" altLang="en-US" sz="1000">
              <a:ea typeface="ＭＳ Ｐゴシック" panose="020B0600070205080204" pitchFamily="34" charset="-128"/>
            </a:endParaRPr>
          </a:p>
          <a:p>
            <a:pPr>
              <a:lnSpc>
                <a:spcPct val="90000"/>
              </a:lnSpc>
              <a:spcBef>
                <a:spcPct val="0"/>
              </a:spcBef>
            </a:pPr>
            <a:r>
              <a:rPr lang="en-CA" altLang="en-US" sz="1000">
                <a:ea typeface="ＭＳ Ｐゴシック" panose="020B0600070205080204" pitchFamily="34" charset="-128"/>
              </a:rPr>
              <a:t>Craters can tell us more than just the history of the lunar surface though. In particular, you're asked in Moon Zoo to look for craters with boulders around the rim. Boulders are a sign that the impact was powerful enough that it excavated rock from beneath the regolith (the lunar 'soil') and so by keeping an eye out for these we can begin to map the depth of the regolith across the surface of the Moon.</a:t>
            </a:r>
          </a:p>
          <a:p>
            <a:pPr>
              <a:lnSpc>
                <a:spcPct val="90000"/>
              </a:lnSpc>
              <a:spcBef>
                <a:spcPct val="0"/>
              </a:spcBef>
            </a:pPr>
            <a:endParaRPr lang="en-CA" altLang="en-US" sz="1000">
              <a:ea typeface="ＭＳ Ｐゴシック" panose="020B0600070205080204" pitchFamily="34" charset="-128"/>
            </a:endParaRPr>
          </a:p>
          <a:p>
            <a:pPr>
              <a:lnSpc>
                <a:spcPct val="90000"/>
              </a:lnSpc>
              <a:spcBef>
                <a:spcPct val="0"/>
              </a:spcBef>
            </a:pPr>
            <a:endParaRPr lang="en-CA" altLang="en-US" sz="1000">
              <a:ea typeface="ＭＳ Ｐゴシック" panose="020B0600070205080204" pitchFamily="34" charset="-128"/>
            </a:endParaRPr>
          </a:p>
        </p:txBody>
      </p:sp>
      <p:sp>
        <p:nvSpPr>
          <p:cNvPr id="9523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pPr>
            <a:fld id="{C6994257-E10B-4D4B-A522-0D1A09DAD522}" type="slidenum">
              <a:rPr lang="en-CA" altLang="en-US"/>
              <a:pPr algn="r" eaLnBrk="1" hangingPunct="1">
                <a:spcBef>
                  <a:spcPct val="0"/>
                </a:spcBef>
              </a:pPr>
              <a:t>39</a:t>
            </a:fld>
            <a:endParaRPr lang="en-CA"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CB11AC12-5A5D-426F-8A7D-8715878F065A}" type="slidenum">
              <a:rPr lang="en-US" altLang="en-US"/>
              <a:pPr>
                <a:spcBef>
                  <a:spcPct val="0"/>
                </a:spcBef>
              </a:pPr>
              <a:t>40</a:t>
            </a:fld>
            <a:endParaRPr lang="en-US" altLang="en-US"/>
          </a:p>
        </p:txBody>
      </p:sp>
      <p:sp>
        <p:nvSpPr>
          <p:cNvPr id="9728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CA" altLang="en-US">
              <a:ea typeface="ＭＳ Ｐゴシック" panose="020B0600070205080204" pitchFamily="34" charset="-128"/>
            </a:endParaRPr>
          </a:p>
        </p:txBody>
      </p:sp>
      <p:sp>
        <p:nvSpPr>
          <p:cNvPr id="97285"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pPr>
            <a:fld id="{A3932228-BF86-4BE2-96EC-433D8B24FB9C}" type="slidenum">
              <a:rPr lang="en-CA" altLang="en-US"/>
              <a:pPr algn="r" eaLnBrk="1" hangingPunct="1">
                <a:spcBef>
                  <a:spcPct val="0"/>
                </a:spcBef>
              </a:pPr>
              <a:t>40</a:t>
            </a:fld>
            <a:endParaRPr lang="en-CA"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3F49C248-7D9F-485F-920B-EE520D640E7B}" type="slidenum">
              <a:rPr lang="en-US" altLang="en-US"/>
              <a:pPr>
                <a:spcBef>
                  <a:spcPct val="0"/>
                </a:spcBef>
              </a:pPr>
              <a:t>45</a:t>
            </a:fld>
            <a:endParaRPr lang="en-US" altLang="en-US"/>
          </a:p>
        </p:txBody>
      </p:sp>
      <p:sp>
        <p:nvSpPr>
          <p:cNvPr id="1034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Harvest Moon – First full moon after autumnal equinox</a:t>
            </a:r>
          </a:p>
          <a:p>
            <a:endParaRPr lang="en-US" altLang="en-US">
              <a:ea typeface="ＭＳ Ｐゴシック" panose="020B0600070205080204" pitchFamily="34" charset="-128"/>
            </a:endParaRPr>
          </a:p>
          <a:p>
            <a:r>
              <a:rPr lang="en-US" altLang="en-US">
                <a:ea typeface="ＭＳ Ｐゴシック" panose="020B0600070205080204" pitchFamily="34" charset="-128"/>
              </a:rPr>
              <a:t>Often, the harvest moon seems to be bigger or brighter or more colorful than other full moons. The warm color of the moon shortly after it rises is caused by light from the moon passing through a greater amount of atmospheric particles than when the moon is overhead. The atmosphere scatters the bluish component of moonlight (which is really reflected white light from the sun), but allows the reddish component of the light to travel a straighter path to one's eyes.  [source Wikipedia]</a:t>
            </a:r>
          </a:p>
          <a:p>
            <a:endParaRPr lang="en-US" altLang="en-US">
              <a:ea typeface="ＭＳ Ｐゴシック" panose="020B0600070205080204" pitchFamily="34" charset="-128"/>
            </a:endParaRPr>
          </a:p>
          <a:p>
            <a:r>
              <a:rPr lang="en-US" altLang="en-US">
                <a:ea typeface="ＭＳ Ｐゴシック" panose="020B0600070205080204" pitchFamily="34" charset="-128"/>
              </a:rPr>
              <a:t>Blue moon: When you have a second full moon in one month. Most years have twelve full moons that occur approximately monthly. In addition to those twelve full lunar cycles, each solar calendar year contains roughly eleven days more than the lunar year of 12 </a:t>
            </a:r>
            <a:r>
              <a:rPr lang="en-US" altLang="en-US">
                <a:ea typeface="ＭＳ Ｐゴシック" panose="020B0600070205080204" pitchFamily="34" charset="-128"/>
                <a:hlinkClick r:id="rId3" tooltip="Lunation"/>
              </a:rPr>
              <a:t>lunations</a:t>
            </a:r>
            <a:r>
              <a:rPr lang="en-US" altLang="en-US">
                <a:ea typeface="ＭＳ Ｐゴシック" panose="020B0600070205080204" pitchFamily="34" charset="-128"/>
              </a:rPr>
              <a:t>. The extra days accumulate, so every two or three years (7 times in the 19-year </a:t>
            </a:r>
            <a:r>
              <a:rPr lang="en-US" altLang="en-US">
                <a:ea typeface="ＭＳ Ｐゴシック" panose="020B0600070205080204" pitchFamily="34" charset="-128"/>
                <a:hlinkClick r:id="rId4" tooltip="Metonic cycle"/>
              </a:rPr>
              <a:t>Metonic cycle</a:t>
            </a:r>
            <a:r>
              <a:rPr lang="en-US" altLang="en-US">
                <a:ea typeface="ＭＳ Ｐゴシック" panose="020B0600070205080204" pitchFamily="34" charset="-128"/>
              </a:rPr>
              <a:t>), there is an extra full moon. [source Wikipedia]</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F65D4A8-959E-48A2-ACA5-6BD84D6DEB33}" type="slidenum">
              <a:rPr lang="en-US" altLang="en-US"/>
              <a:pPr>
                <a:spcBef>
                  <a:spcPct val="0"/>
                </a:spcBef>
              </a:pPr>
              <a:t>47</a:t>
            </a:fld>
            <a:endParaRPr lang="en-US" altLang="en-US"/>
          </a:p>
        </p:txBody>
      </p:sp>
      <p:sp>
        <p:nvSpPr>
          <p:cNvPr id="1064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5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Near Side: What do we see? *Wait for student response*</a:t>
            </a:r>
          </a:p>
          <a:p>
            <a:endParaRPr lang="en-US" altLang="en-US">
              <a:ea typeface="ＭＳ Ｐゴシック" panose="020B0600070205080204" pitchFamily="34" charset="-128"/>
            </a:endParaRPr>
          </a:p>
          <a:p>
            <a:r>
              <a:rPr lang="en-US" altLang="en-US">
                <a:ea typeface="ＭＳ Ｐゴシック" panose="020B0600070205080204" pitchFamily="34" charset="-128"/>
              </a:rPr>
              <a:t>Round features are impact craters; range from ~1m to few 100km</a:t>
            </a:r>
            <a:r>
              <a:rPr lang="ja-JP" altLang="en-US">
                <a:ea typeface="ＭＳ Ｐゴシック" panose="020B0600070205080204" pitchFamily="34" charset="-128"/>
              </a:rPr>
              <a:t>’</a:t>
            </a:r>
            <a:r>
              <a:rPr lang="en-US" altLang="ja-JP">
                <a:ea typeface="ＭＳ Ｐゴシック" panose="020B0600070205080204" pitchFamily="34" charset="-128"/>
              </a:rPr>
              <a:t>s!!</a:t>
            </a:r>
          </a:p>
          <a:p>
            <a:r>
              <a:rPr lang="en-US" altLang="en-US">
                <a:ea typeface="ＭＳ Ｐゴシック" panose="020B0600070205080204" pitchFamily="34" charset="-128"/>
              </a:rPr>
              <a:t>Dark areas are </a:t>
            </a:r>
            <a:r>
              <a:rPr lang="ja-JP" altLang="en-US">
                <a:ea typeface="ＭＳ Ｐゴシック" panose="020B0600070205080204" pitchFamily="34" charset="-128"/>
              </a:rPr>
              <a:t>“</a:t>
            </a:r>
            <a:r>
              <a:rPr lang="en-US" altLang="ja-JP">
                <a:ea typeface="ＭＳ Ｐゴシック" panose="020B0600070205080204" pitchFamily="34" charset="-128"/>
              </a:rPr>
              <a:t>mare</a:t>
            </a:r>
            <a:r>
              <a:rPr lang="ja-JP" altLang="en-US">
                <a:ea typeface="ＭＳ Ｐゴシック" panose="020B0600070205080204" pitchFamily="34" charset="-128"/>
              </a:rPr>
              <a:t>”</a:t>
            </a:r>
            <a:r>
              <a:rPr lang="en-US" altLang="ja-JP">
                <a:ea typeface="ＭＳ Ｐゴシック" panose="020B0600070205080204" pitchFamily="34" charset="-128"/>
              </a:rPr>
              <a:t>: filled with volcanic materials (rich in Fe)</a:t>
            </a:r>
          </a:p>
          <a:p>
            <a:r>
              <a:rPr lang="en-US" altLang="en-US">
                <a:ea typeface="ＭＳ Ｐゴシック" panose="020B0600070205080204" pitchFamily="34" charset="-128"/>
              </a:rPr>
              <a:t>Highland areas have less Fe content than mare. </a:t>
            </a:r>
          </a:p>
          <a:p>
            <a:pPr>
              <a:buFontTx/>
              <a:buChar char="•"/>
            </a:pPr>
            <a:r>
              <a:rPr lang="en-US" altLang="en-US">
                <a:ea typeface="ＭＳ Ｐゴシック" panose="020B0600070205080204" pitchFamily="34" charset="-128"/>
              </a:rPr>
              <a:t>Show samples of basalt and highland like samples</a:t>
            </a:r>
          </a:p>
          <a:p>
            <a:pPr>
              <a:buFontTx/>
              <a:buChar char="•"/>
            </a:pPr>
            <a:endParaRPr lang="en-US" altLang="en-US">
              <a:ea typeface="ＭＳ Ｐゴシック" panose="020B0600070205080204" pitchFamily="34" charset="-128"/>
            </a:endParaRPr>
          </a:p>
          <a:p>
            <a:r>
              <a:rPr lang="en-US" altLang="en-US">
                <a:ea typeface="ＭＳ Ｐゴシック" panose="020B0600070205080204" pitchFamily="34" charset="-128"/>
              </a:rPr>
              <a:t>Terminator: imaginary line that separates illuminated and dark parts of the moon. The location of the terminator line varies by time of day due to the rotation of the Moon on its axis as well as the revolution of the Moon around the Earth.  </a:t>
            </a:r>
          </a:p>
          <a:p>
            <a:endParaRPr lang="en-US" altLang="en-US">
              <a:ea typeface="ＭＳ Ｐゴシック" panose="020B0600070205080204" pitchFamily="34" charset="-128"/>
            </a:endParaRPr>
          </a:p>
          <a:p>
            <a:r>
              <a:rPr lang="en-US" altLang="en-US">
                <a:ea typeface="ＭＳ Ｐゴシック" panose="020B0600070205080204" pitchFamily="34" charset="-128"/>
              </a:rPr>
              <a:t>With far side and near side views: What is the difference??? **Wait for student response*</a:t>
            </a:r>
          </a:p>
          <a:p>
            <a:pPr>
              <a:buFontTx/>
              <a:buChar char="-"/>
            </a:pPr>
            <a:r>
              <a:rPr lang="en-US" altLang="en-US">
                <a:ea typeface="ＭＳ Ｐゴシック" panose="020B0600070205080204" pitchFamily="34" charset="-128"/>
              </a:rPr>
              <a:t>Near side has more mare areas unlike far side</a:t>
            </a:r>
          </a:p>
          <a:p>
            <a:pPr>
              <a:buFontTx/>
              <a:buChar char="-"/>
            </a:pPr>
            <a:r>
              <a:rPr lang="en-US" altLang="en-US">
                <a:ea typeface="ＭＳ Ｐゴシック" panose="020B0600070205080204" pitchFamily="34" charset="-128"/>
              </a:rPr>
              <a:t>Location of South Pole – Aitken basin (the second largest in the solar system)</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774BAF1-7BD3-4ACA-B56A-A4BF36915BDA}" type="slidenum">
              <a:rPr lang="en-US" altLang="en-US"/>
              <a:pPr>
                <a:spcBef>
                  <a:spcPct val="0"/>
                </a:spcBef>
              </a:pPr>
              <a:t>48</a:t>
            </a:fld>
            <a:endParaRPr lang="en-US" altLang="en-US"/>
          </a:p>
        </p:txBody>
      </p:sp>
      <p:sp>
        <p:nvSpPr>
          <p:cNvPr id="1085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Features are named after famous scientists, scholars, artists and explorers </a:t>
            </a:r>
          </a:p>
          <a:p>
            <a:endParaRPr lang="en-US" altLang="en-US">
              <a:ea typeface="ＭＳ Ｐゴシック" panose="020B0600070205080204" pitchFamily="34" charset="-128"/>
            </a:endParaRPr>
          </a:p>
          <a:p>
            <a:r>
              <a:rPr lang="en-US" altLang="en-US">
                <a:ea typeface="ＭＳ Ｐゴシック" panose="020B0600070205080204" pitchFamily="34" charset="-128"/>
              </a:rPr>
              <a:t>Surface features give us a clue of the lunar history and about the planet</a:t>
            </a:r>
            <a:r>
              <a:rPr lang="ja-JP" altLang="en-US">
                <a:ea typeface="ＭＳ Ｐゴシック" panose="020B0600070205080204" pitchFamily="34" charset="-128"/>
              </a:rPr>
              <a:t>’</a:t>
            </a:r>
            <a:r>
              <a:rPr lang="en-US" altLang="ja-JP">
                <a:ea typeface="ＭＳ Ｐゴシック" panose="020B0600070205080204" pitchFamily="34" charset="-128"/>
              </a:rPr>
              <a:t>s interior</a:t>
            </a:r>
            <a:endParaRPr lang="en-US" altLang="en-US">
              <a:ea typeface="ＭＳ Ｐゴシック" panose="020B0600070205080204" pitchFamily="34"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817AF171-34AE-4C48-9962-BFF1F452902A}" type="slidenum">
              <a:rPr lang="en-US" altLang="en-US"/>
              <a:pPr>
                <a:spcBef>
                  <a:spcPct val="0"/>
                </a:spcBef>
              </a:pPr>
              <a:t>49</a:t>
            </a:fld>
            <a:endParaRPr lang="en-US" altLang="en-US"/>
          </a:p>
        </p:txBody>
      </p:sp>
      <p:sp>
        <p:nvSpPr>
          <p:cNvPr id="1105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CA" altLang="en-US">
                <a:ea typeface="ＭＳ Ｐゴシック" panose="020B0600070205080204" pitchFamily="34" charset="-128"/>
              </a:rPr>
              <a:t>*Question to the students – so how do we study the lunar surface??*</a:t>
            </a:r>
          </a:p>
          <a:p>
            <a:endParaRPr lang="en-US" altLang="en-US">
              <a:ea typeface="ＭＳ Ｐゴシック" panose="020B0600070205080204" pitchFamily="34" charset="-128"/>
            </a:endParaRPr>
          </a:p>
          <a:p>
            <a:r>
              <a:rPr lang="en-US" altLang="en-US">
                <a:ea typeface="ＭＳ Ｐゴシック" panose="020B0600070205080204" pitchFamily="34" charset="-128"/>
              </a:rPr>
              <a:t>A lot of what we know about the moon</a:t>
            </a:r>
            <a:r>
              <a:rPr lang="ja-JP" altLang="en-US">
                <a:ea typeface="ＭＳ Ｐゴシック" panose="020B0600070205080204" pitchFamily="34" charset="-128"/>
              </a:rPr>
              <a:t>’</a:t>
            </a:r>
            <a:r>
              <a:rPr lang="en-US" altLang="ja-JP">
                <a:ea typeface="ＭＳ Ｐゴシック" panose="020B0600070205080204" pitchFamily="34" charset="-128"/>
              </a:rPr>
              <a:t>s surface is from the Apollo missions during the 1960s…..</a:t>
            </a:r>
          </a:p>
          <a:p>
            <a:pPr>
              <a:buFontTx/>
              <a:buChar char="-"/>
            </a:pPr>
            <a:r>
              <a:rPr lang="en-US" altLang="en-US">
                <a:ea typeface="ＭＳ Ｐゴシック" panose="020B0600070205080204" pitchFamily="34" charset="-128"/>
              </a:rPr>
              <a:t>Rocks collected have given us clues of surface ages</a:t>
            </a:r>
          </a:p>
          <a:p>
            <a:pPr>
              <a:buFontTx/>
              <a:buChar char="-"/>
            </a:pPr>
            <a:r>
              <a:rPr lang="en-US" altLang="en-US">
                <a:ea typeface="ＭＳ Ｐゴシック" panose="020B0600070205080204" pitchFamily="34" charset="-128"/>
              </a:rPr>
              <a:t>Seismometers left behind have been used to detect moonquakes that occur below surface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16C0B4D1-7A64-410A-BE74-4D435C4AD11B}" type="slidenum">
              <a:rPr lang="en-US" altLang="en-US"/>
              <a:pPr>
                <a:spcBef>
                  <a:spcPct val="0"/>
                </a:spcBef>
              </a:pPr>
              <a:t>50</a:t>
            </a:fld>
            <a:endParaRPr lang="en-US" altLang="en-US"/>
          </a:p>
        </p:txBody>
      </p:sp>
      <p:sp>
        <p:nvSpPr>
          <p:cNvPr id="11264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CA" altLang="en-US">
              <a:ea typeface="ＭＳ Ｐゴシック" panose="020B0600070205080204" pitchFamily="34" charset="-128"/>
            </a:endParaRPr>
          </a:p>
          <a:p>
            <a:pPr>
              <a:spcBef>
                <a:spcPct val="0"/>
              </a:spcBef>
            </a:pPr>
            <a:r>
              <a:rPr lang="en-CA" altLang="en-US">
                <a:ea typeface="ＭＳ Ｐゴシック" panose="020B0600070205080204" pitchFamily="34" charset="-128"/>
              </a:rPr>
              <a:t>- Use Reflectance spectroscopy</a:t>
            </a:r>
          </a:p>
          <a:p>
            <a:pPr>
              <a:spcBef>
                <a:spcPct val="0"/>
              </a:spcBef>
            </a:pPr>
            <a:r>
              <a:rPr lang="en-CA" altLang="en-US">
                <a:ea typeface="ＭＳ Ｐゴシック" panose="020B0600070205080204" pitchFamily="34" charset="-128"/>
              </a:rPr>
              <a:t>- Spectrometers on spacecrafts</a:t>
            </a:r>
          </a:p>
          <a:p>
            <a:pPr>
              <a:spcBef>
                <a:spcPct val="0"/>
              </a:spcBef>
            </a:pPr>
            <a:endParaRPr lang="en-CA" altLang="en-US">
              <a:ea typeface="ＭＳ Ｐゴシック" panose="020B0600070205080204" pitchFamily="34" charset="-128"/>
            </a:endParaRPr>
          </a:p>
          <a:p>
            <a:pPr>
              <a:spcBef>
                <a:spcPct val="0"/>
              </a:spcBef>
            </a:pPr>
            <a:r>
              <a:rPr lang="en-CA" altLang="en-US">
                <a:ea typeface="ＭＳ Ｐゴシック" panose="020B0600070205080204" pitchFamily="34" charset="-128"/>
              </a:rPr>
              <a:t>- Compare to known Earth and Apollo samples</a:t>
            </a:r>
          </a:p>
          <a:p>
            <a:pPr>
              <a:spcBef>
                <a:spcPct val="0"/>
              </a:spcBef>
            </a:pPr>
            <a:r>
              <a:rPr lang="en-CA" altLang="en-US">
                <a:ea typeface="ＭＳ Ｐゴシック" panose="020B0600070205080204" pitchFamily="34" charset="-128"/>
              </a:rPr>
              <a:t>- Make maps of the mineral and chemical composition of the surface</a:t>
            </a:r>
          </a:p>
          <a:p>
            <a:pPr>
              <a:spcBef>
                <a:spcPct val="0"/>
              </a:spcBef>
            </a:pPr>
            <a:endParaRPr lang="en-CA" altLang="en-US">
              <a:ea typeface="ＭＳ Ｐゴシック" panose="020B0600070205080204" pitchFamily="34" charset="-128"/>
            </a:endParaRPr>
          </a:p>
          <a:p>
            <a:pPr>
              <a:spcBef>
                <a:spcPct val="0"/>
              </a:spcBef>
            </a:pPr>
            <a:endParaRPr lang="en-CA" altLang="en-US">
              <a:ea typeface="ＭＳ Ｐゴシック" panose="020B0600070205080204" pitchFamily="34" charset="-128"/>
            </a:endParaRPr>
          </a:p>
        </p:txBody>
      </p:sp>
      <p:sp>
        <p:nvSpPr>
          <p:cNvPr id="112645"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pPr>
            <a:fld id="{2780A8F5-62AA-413B-BA87-5736734CFCE9}" type="slidenum">
              <a:rPr lang="en-CA" altLang="en-US"/>
              <a:pPr algn="r" eaLnBrk="1" hangingPunct="1">
                <a:spcBef>
                  <a:spcPct val="0"/>
                </a:spcBef>
              </a:pPr>
              <a:t>50</a:t>
            </a:fld>
            <a:endParaRPr lang="en-CA"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73540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15810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95530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61180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66355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103487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44303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680692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864977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2153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80562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72057199"/>
      </p:ext>
    </p:extLst>
  </p:cSld>
  <p:clrMap bg1="lt1" tx1="dk1" bg2="lt2" tx2="dk2" accent1="accent1" accent2="accent2" accent3="accent3" accent4="accent4" accent5="accent5" accent6="accent6" hlink="hlink" folHlink="folHlink"/>
  <p:sldLayoutIdLst>
    <p:sldLayoutId id="2147484013" r:id="rId1"/>
    <p:sldLayoutId id="2147484014" r:id="rId2"/>
    <p:sldLayoutId id="2147484015" r:id="rId3"/>
    <p:sldLayoutId id="2147484016" r:id="rId4"/>
    <p:sldLayoutId id="2147484017" r:id="rId5"/>
    <p:sldLayoutId id="2147484018" r:id="rId6"/>
    <p:sldLayoutId id="2147484019" r:id="rId7"/>
    <p:sldLayoutId id="2147484020" r:id="rId8"/>
    <p:sldLayoutId id="2147484021" r:id="rId9"/>
    <p:sldLayoutId id="2147484022" r:id="rId10"/>
    <p:sldLayoutId id="214748402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26.jpg"/><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32.jpeg"/></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33.jpeg"/></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31.jpeg"/></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5.xml"/><Relationship Id="rId5" Type="http://schemas.openxmlformats.org/officeDocument/2006/relationships/image" Target="../media/image36.jpe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hyperlink" Target="http://www.moonzoo.org/" TargetMode="External"/><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4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png"/></Relationships>
</file>

<file path=ppt/slides/_rels/slide5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5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
            <a:ext cx="7772400" cy="2387600"/>
          </a:xfrm>
        </p:spPr>
        <p:txBody>
          <a:bodyPr/>
          <a:lstStyle/>
          <a:p>
            <a:r>
              <a:rPr lang="en-CA" dirty="0">
                <a:solidFill>
                  <a:schemeClr val="bg1"/>
                </a:solidFill>
              </a:rPr>
              <a:t>The Earth, Moon, and Sun System</a:t>
            </a:r>
            <a:endParaRPr lang="en-US" dirty="0">
              <a:solidFill>
                <a:schemeClr val="bg1"/>
              </a:solidFill>
            </a:endParaRPr>
          </a:p>
        </p:txBody>
      </p:sp>
      <p:sp>
        <p:nvSpPr>
          <p:cNvPr id="3" name="Subtitle 2"/>
          <p:cNvSpPr>
            <a:spLocks noGrp="1"/>
          </p:cNvSpPr>
          <p:nvPr>
            <p:ph type="subTitle" idx="1"/>
          </p:nvPr>
        </p:nvSpPr>
        <p:spPr>
          <a:xfrm>
            <a:off x="1143000" y="3602038"/>
            <a:ext cx="6705600" cy="1655762"/>
          </a:xfrm>
        </p:spPr>
        <p:txBody>
          <a:bodyPr/>
          <a:lstStyle/>
          <a:p>
            <a:r>
              <a:rPr lang="en-CA" dirty="0">
                <a:solidFill>
                  <a:schemeClr val="bg1"/>
                </a:solidFill>
              </a:rPr>
              <a:t>Prepared by: Alexandra Pontefract, Bhairavi Shankar, Heather Henry and Laura Thomson</a:t>
            </a:r>
          </a:p>
          <a:p>
            <a:r>
              <a:rPr lang="en-CA" dirty="0">
                <a:solidFill>
                  <a:schemeClr val="bg1"/>
                </a:solidFill>
              </a:rPr>
              <a:t>Updated by: Jennifer Newman</a:t>
            </a:r>
            <a:endParaRPr lang="en-US" dirty="0">
              <a:solidFill>
                <a:schemeClr val="bg1"/>
              </a:solidFill>
            </a:endParaRPr>
          </a:p>
        </p:txBody>
      </p:sp>
      <p:grpSp>
        <p:nvGrpSpPr>
          <p:cNvPr id="4" name="Group 3"/>
          <p:cNvGrpSpPr/>
          <p:nvPr/>
        </p:nvGrpSpPr>
        <p:grpSpPr>
          <a:xfrm>
            <a:off x="5692655" y="5164452"/>
            <a:ext cx="3333251" cy="369332"/>
            <a:chOff x="1599360" y="5206303"/>
            <a:chExt cx="3333251" cy="369332"/>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9360" y="5252858"/>
              <a:ext cx="276225" cy="276225"/>
            </a:xfrm>
            <a:prstGeom prst="rect">
              <a:avLst/>
            </a:prstGeom>
          </p:spPr>
        </p:pic>
        <p:sp>
          <p:nvSpPr>
            <p:cNvPr id="6" name="TextBox 5"/>
            <p:cNvSpPr txBox="1"/>
            <p:nvPr/>
          </p:nvSpPr>
          <p:spPr>
            <a:xfrm>
              <a:off x="1959425" y="5206303"/>
              <a:ext cx="2973186"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solidFill>
                    <a:schemeClr val="bg1"/>
                  </a:solidFill>
                  <a:effectLst/>
                  <a:uLnTx/>
                  <a:uFillTx/>
                  <a:latin typeface="+mn-lt"/>
                </a:rPr>
                <a:t>Facebook.com/</a:t>
              </a:r>
              <a:r>
                <a:rPr kumimoji="0" lang="en-CA" sz="1800" b="0" i="0" u="none" strike="noStrike" kern="0" cap="none" spc="0" normalizeH="0" baseline="0" noProof="0" dirty="0" err="1">
                  <a:ln>
                    <a:noFill/>
                  </a:ln>
                  <a:solidFill>
                    <a:schemeClr val="bg1"/>
                  </a:solidFill>
                  <a:effectLst/>
                  <a:uLnTx/>
                  <a:uFillTx/>
                  <a:latin typeface="+mn-lt"/>
                </a:rPr>
                <a:t>westernuCPSX</a:t>
              </a:r>
              <a:endParaRPr kumimoji="0" lang="en-US" sz="1800" b="0" i="0" u="none" strike="noStrike" kern="0" cap="none" spc="0" normalizeH="0" baseline="0" noProof="0" dirty="0">
                <a:ln>
                  <a:noFill/>
                </a:ln>
                <a:solidFill>
                  <a:schemeClr val="bg1"/>
                </a:solidFill>
                <a:effectLst/>
                <a:uLnTx/>
                <a:uFillTx/>
                <a:latin typeface="+mn-lt"/>
              </a:endParaRPr>
            </a:p>
          </p:txBody>
        </p:sp>
      </p:grpSp>
      <p:grpSp>
        <p:nvGrpSpPr>
          <p:cNvPr id="7" name="Group 6"/>
          <p:cNvGrpSpPr/>
          <p:nvPr/>
        </p:nvGrpSpPr>
        <p:grpSpPr>
          <a:xfrm>
            <a:off x="302063" y="5115076"/>
            <a:ext cx="2205484" cy="468085"/>
            <a:chOff x="5510147" y="5181943"/>
            <a:chExt cx="2205484" cy="468085"/>
          </a:xfrm>
        </p:grpSpPr>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10147" y="5181943"/>
              <a:ext cx="468085" cy="468085"/>
            </a:xfrm>
            <a:prstGeom prst="rect">
              <a:avLst/>
            </a:prstGeom>
          </p:spPr>
        </p:pic>
        <p:sp>
          <p:nvSpPr>
            <p:cNvPr id="9" name="TextBox 8"/>
            <p:cNvSpPr txBox="1"/>
            <p:nvPr/>
          </p:nvSpPr>
          <p:spPr>
            <a:xfrm>
              <a:off x="5978232" y="5231319"/>
              <a:ext cx="1737399"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solidFill>
                    <a:schemeClr val="bg1"/>
                  </a:solidFill>
                  <a:effectLst/>
                  <a:uLnTx/>
                  <a:uFillTx/>
                  <a:latin typeface="+mn-lt"/>
                </a:rPr>
                <a:t>@</a:t>
              </a:r>
              <a:r>
                <a:rPr kumimoji="0" lang="en-CA" sz="1800" b="0" i="0" u="none" strike="noStrike" kern="0" cap="none" spc="0" normalizeH="0" baseline="0" noProof="0" dirty="0" err="1">
                  <a:ln>
                    <a:noFill/>
                  </a:ln>
                  <a:solidFill>
                    <a:schemeClr val="bg1"/>
                  </a:solidFill>
                  <a:effectLst/>
                  <a:uLnTx/>
                  <a:uFillTx/>
                  <a:latin typeface="+mn-lt"/>
                </a:rPr>
                <a:t>westernuCPSX</a:t>
              </a:r>
              <a:endParaRPr kumimoji="0" lang="en-US" sz="1800" b="0" i="0" u="none" strike="noStrike" kern="0" cap="none" spc="0" normalizeH="0" baseline="0" noProof="0" dirty="0">
                <a:ln>
                  <a:noFill/>
                </a:ln>
                <a:solidFill>
                  <a:schemeClr val="bg1"/>
                </a:solidFill>
                <a:effectLst/>
                <a:uLnTx/>
                <a:uFillTx/>
                <a:latin typeface="+mn-lt"/>
              </a:endParaRPr>
            </a:p>
          </p:txBody>
        </p:sp>
      </p:grpSp>
      <p:sp>
        <p:nvSpPr>
          <p:cNvPr id="10" name="TextBox 9"/>
          <p:cNvSpPr txBox="1"/>
          <p:nvPr/>
        </p:nvSpPr>
        <p:spPr>
          <a:xfrm>
            <a:off x="2975632" y="5164452"/>
            <a:ext cx="2247475"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solidFill>
                  <a:schemeClr val="bg1"/>
                </a:solidFill>
                <a:effectLst/>
                <a:uLnTx/>
                <a:uFillTx/>
                <a:latin typeface="+mn-lt"/>
              </a:rPr>
              <a:t>cpsx.uwo.ca/outreach</a:t>
            </a:r>
            <a:endParaRPr kumimoji="0" lang="en-US" sz="1800" b="0" i="0" u="none" strike="noStrike" kern="0" cap="none" spc="0" normalizeH="0" baseline="0" noProof="0" dirty="0">
              <a:ln>
                <a:noFill/>
              </a:ln>
              <a:solidFill>
                <a:schemeClr val="bg1"/>
              </a:solidFill>
              <a:effectLst/>
              <a:uLnTx/>
              <a:uFillTx/>
              <a:latin typeface="+mn-lt"/>
            </a:endParaRPr>
          </a:p>
        </p:txBody>
      </p:sp>
    </p:spTree>
    <p:extLst>
      <p:ext uri="{BB962C8B-B14F-4D97-AF65-F5344CB8AC3E}">
        <p14:creationId xmlns:p14="http://schemas.microsoft.com/office/powerpoint/2010/main" val="1431126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0"/>
            <a:ext cx="7772400" cy="2387600"/>
          </a:xfrm>
        </p:spPr>
        <p:txBody>
          <a:bodyPr>
            <a:normAutofit/>
          </a:bodyPr>
          <a:lstStyle/>
          <a:p>
            <a:r>
              <a:rPr lang="en-US" dirty="0">
                <a:solidFill>
                  <a:schemeClr val="bg1"/>
                </a:solidFill>
              </a:rPr>
              <a:t>Scale of the Earth/Moon/Sun System</a:t>
            </a:r>
          </a:p>
        </p:txBody>
      </p:sp>
    </p:spTree>
    <p:extLst>
      <p:ext uri="{BB962C8B-B14F-4D97-AF65-F5344CB8AC3E}">
        <p14:creationId xmlns:p14="http://schemas.microsoft.com/office/powerpoint/2010/main" val="796386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lstStyle/>
          <a:p>
            <a:pPr algn="ctr"/>
            <a:r>
              <a:rPr lang="en-US" dirty="0">
                <a:solidFill>
                  <a:schemeClr val="bg1"/>
                </a:solidFill>
              </a:rPr>
              <a:t>Earth and Moon to Scale</a:t>
            </a:r>
          </a:p>
        </p:txBody>
      </p:sp>
      <p:pic>
        <p:nvPicPr>
          <p:cNvPr id="4" name="Picture 9" descr="earth-moon.jp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53092" y="1143000"/>
            <a:ext cx="6837816"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838200" y="4564408"/>
            <a:ext cx="1209108" cy="369332"/>
          </a:xfrm>
          <a:prstGeom prst="rect">
            <a:avLst/>
          </a:prstGeom>
          <a:noFill/>
        </p:spPr>
        <p:txBody>
          <a:bodyPr wrap="square" rtlCol="0">
            <a:spAutoFit/>
          </a:bodyPr>
          <a:lstStyle/>
          <a:p>
            <a:pPr algn="ctr"/>
            <a:r>
              <a:rPr lang="en-US" dirty="0">
                <a:solidFill>
                  <a:schemeClr val="bg1"/>
                </a:solidFill>
              </a:rPr>
              <a:t>Earth</a:t>
            </a:r>
          </a:p>
        </p:txBody>
      </p:sp>
      <p:sp>
        <p:nvSpPr>
          <p:cNvPr id="6" name="TextBox 5"/>
          <p:cNvSpPr txBox="1"/>
          <p:nvPr/>
        </p:nvSpPr>
        <p:spPr>
          <a:xfrm>
            <a:off x="7020492" y="4564408"/>
            <a:ext cx="1209108" cy="369332"/>
          </a:xfrm>
          <a:prstGeom prst="rect">
            <a:avLst/>
          </a:prstGeom>
          <a:noFill/>
        </p:spPr>
        <p:txBody>
          <a:bodyPr wrap="square" rtlCol="0">
            <a:spAutoFit/>
          </a:bodyPr>
          <a:lstStyle/>
          <a:p>
            <a:pPr algn="ctr"/>
            <a:r>
              <a:rPr lang="en-US" dirty="0">
                <a:solidFill>
                  <a:schemeClr val="bg1"/>
                </a:solidFill>
              </a:rPr>
              <a:t>Moon</a:t>
            </a:r>
          </a:p>
        </p:txBody>
      </p:sp>
      <p:cxnSp>
        <p:nvCxnSpPr>
          <p:cNvPr id="8" name="Straight Arrow Connector 7"/>
          <p:cNvCxnSpPr/>
          <p:nvPr/>
        </p:nvCxnSpPr>
        <p:spPr>
          <a:xfrm flipV="1">
            <a:off x="1442754" y="4082534"/>
            <a:ext cx="0" cy="481874"/>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7625046" y="4082534"/>
            <a:ext cx="0" cy="481874"/>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6099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3888" y="1295400"/>
            <a:ext cx="7886700" cy="2852737"/>
          </a:xfrm>
        </p:spPr>
        <p:txBody>
          <a:bodyPr>
            <a:normAutofit/>
          </a:bodyPr>
          <a:lstStyle/>
          <a:p>
            <a:pPr algn="ctr"/>
            <a:r>
              <a:rPr lang="en-US" dirty="0">
                <a:solidFill>
                  <a:schemeClr val="bg1"/>
                </a:solidFill>
              </a:rPr>
              <a:t>Motion of the Earth, Moon and Sun</a:t>
            </a:r>
          </a:p>
        </p:txBody>
      </p:sp>
    </p:spTree>
    <p:extLst>
      <p:ext uri="{BB962C8B-B14F-4D97-AF65-F5344CB8AC3E}">
        <p14:creationId xmlns:p14="http://schemas.microsoft.com/office/powerpoint/2010/main" val="3500316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lstStyle/>
          <a:p>
            <a:pPr algn="ctr"/>
            <a:r>
              <a:rPr lang="en-US" dirty="0">
                <a:solidFill>
                  <a:schemeClr val="bg1"/>
                </a:solidFill>
              </a:rPr>
              <a:t>Moon Phases</a:t>
            </a:r>
          </a:p>
        </p:txBody>
      </p:sp>
      <p:pic>
        <p:nvPicPr>
          <p:cNvPr id="4" name="Picture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228850" y="1143000"/>
            <a:ext cx="4686300" cy="4686300"/>
          </a:xfrm>
          <a:prstGeom prst="rect">
            <a:avLst/>
          </a:prstGeom>
        </p:spPr>
      </p:pic>
    </p:spTree>
    <p:extLst>
      <p:ext uri="{BB962C8B-B14F-4D97-AF65-F5344CB8AC3E}">
        <p14:creationId xmlns:p14="http://schemas.microsoft.com/office/powerpoint/2010/main" val="566617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descr="newmoon.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0" y="304800"/>
            <a:ext cx="7334250"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5" name="Picture 5" descr="sunarrows.bmp"/>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96175" y="304800"/>
            <a:ext cx="65722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5476875" y="0"/>
            <a:ext cx="2019300" cy="57912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1" hangingPunct="1">
              <a:defRPr/>
            </a:pPr>
            <a:endParaRPr lang="en-CA"/>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moon.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0" y="304800"/>
            <a:ext cx="7334250"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356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5" descr="newmoonv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0" y="304800"/>
            <a:ext cx="7334250"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Picture 6" descr="sunarrows.bmp"/>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96175" y="304800"/>
            <a:ext cx="65722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11"/>
          <p:cNvGrpSpPr>
            <a:grpSpLocks/>
          </p:cNvGrpSpPr>
          <p:nvPr/>
        </p:nvGrpSpPr>
        <p:grpSpPr bwMode="auto">
          <a:xfrm>
            <a:off x="152400" y="2133600"/>
            <a:ext cx="2819400" cy="3810000"/>
            <a:chOff x="381000" y="2743200"/>
            <a:chExt cx="2819400" cy="3810000"/>
          </a:xfrm>
        </p:grpSpPr>
        <p:sp>
          <p:nvSpPr>
            <p:cNvPr id="9" name="Rectangle 8"/>
            <p:cNvSpPr/>
            <p:nvPr/>
          </p:nvSpPr>
          <p:spPr>
            <a:xfrm>
              <a:off x="381000" y="2743200"/>
              <a:ext cx="2819400" cy="3810000"/>
            </a:xfrm>
            <a:prstGeom prst="rect">
              <a:avLst/>
            </a:prstGeom>
            <a:solidFill>
              <a:schemeClr val="tx2">
                <a:lumMod val="50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anchor="b"/>
            <a:lstStyle/>
            <a:p>
              <a:pPr algn="ctr" eaLnBrk="1" hangingPunct="1">
                <a:defRPr/>
              </a:pPr>
              <a:r>
                <a:rPr lang="en-US" sz="3200" dirty="0"/>
                <a:t>New</a:t>
              </a:r>
            </a:p>
            <a:p>
              <a:pPr algn="ctr" eaLnBrk="1" hangingPunct="1">
                <a:defRPr/>
              </a:pPr>
              <a:r>
                <a:rPr lang="en-US" sz="3200" dirty="0"/>
                <a:t>Moon</a:t>
              </a:r>
            </a:p>
          </p:txBody>
        </p:sp>
        <p:pic>
          <p:nvPicPr>
            <p:cNvPr id="11" name="Picture 2"/>
            <p:cNvPicPr>
              <a:picLocks noChangeAspect="1" noChangeArrowheads="1"/>
            </p:cNvPicPr>
            <p:nvPr/>
          </p:nvPicPr>
          <p:blipFill>
            <a:blip r:embed="rId5" cstate="print">
              <a:lum bright="-89000" contrast="-89000"/>
            </a:blip>
            <a:srcRect l="3900" t="50803" r="74648" b="34462"/>
            <a:stretch>
              <a:fillRect/>
            </a:stretch>
          </p:blipFill>
          <p:spPr bwMode="auto">
            <a:xfrm>
              <a:off x="533400" y="2895600"/>
              <a:ext cx="2514600" cy="25908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Picture 3" descr="waxingcrescent.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0" y="304800"/>
            <a:ext cx="7334250"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Picture 5" descr="sunarrows.bmp"/>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96175" y="304800"/>
            <a:ext cx="65722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10"/>
          <p:cNvGrpSpPr>
            <a:grpSpLocks/>
          </p:cNvGrpSpPr>
          <p:nvPr/>
        </p:nvGrpSpPr>
        <p:grpSpPr bwMode="auto">
          <a:xfrm>
            <a:off x="152400" y="2133600"/>
            <a:ext cx="2819400" cy="3810000"/>
            <a:chOff x="381000" y="2743200"/>
            <a:chExt cx="2819400" cy="3810000"/>
          </a:xfrm>
        </p:grpSpPr>
        <p:sp>
          <p:nvSpPr>
            <p:cNvPr id="10" name="Rectangle 9"/>
            <p:cNvSpPr/>
            <p:nvPr/>
          </p:nvSpPr>
          <p:spPr>
            <a:xfrm>
              <a:off x="381000" y="2743200"/>
              <a:ext cx="2819400" cy="3810000"/>
            </a:xfrm>
            <a:prstGeom prst="rect">
              <a:avLst/>
            </a:prstGeom>
            <a:solidFill>
              <a:schemeClr val="tx2">
                <a:lumMod val="50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anchor="b"/>
            <a:lstStyle/>
            <a:p>
              <a:pPr algn="ctr" eaLnBrk="1" hangingPunct="1">
                <a:defRPr/>
              </a:pPr>
              <a:r>
                <a:rPr lang="en-US" sz="3200">
                  <a:solidFill>
                    <a:srgbClr val="FFFFFF"/>
                  </a:solidFill>
                  <a:ea typeface="ＭＳ Ｐゴシック" charset="-128"/>
                </a:rPr>
                <a:t>Waxing</a:t>
              </a:r>
            </a:p>
            <a:p>
              <a:pPr algn="ctr" eaLnBrk="1" hangingPunct="1">
                <a:defRPr/>
              </a:pPr>
              <a:r>
                <a:rPr lang="en-US" sz="3200">
                  <a:solidFill>
                    <a:srgbClr val="FFFFFF"/>
                  </a:solidFill>
                  <a:ea typeface="ＭＳ Ｐゴシック" charset="-128"/>
                </a:rPr>
                <a:t>Crescent</a:t>
              </a:r>
            </a:p>
          </p:txBody>
        </p:sp>
        <p:pic>
          <p:nvPicPr>
            <p:cNvPr id="9" name="Picture 2"/>
            <p:cNvPicPr>
              <a:picLocks noChangeAspect="1" noChangeArrowheads="1"/>
            </p:cNvPicPr>
            <p:nvPr/>
          </p:nvPicPr>
          <p:blipFill>
            <a:blip r:embed="rId5" cstate="print"/>
            <a:srcRect l="77925" t="2615" b="82222"/>
            <a:stretch>
              <a:fillRect/>
            </a:stretch>
          </p:blipFill>
          <p:spPr bwMode="auto">
            <a:xfrm>
              <a:off x="533400" y="2895600"/>
              <a:ext cx="2514600" cy="25908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7" name="Picture 4" descr="firstquarter.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0" y="304800"/>
            <a:ext cx="7334250"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Picture 5" descr="sunarrows.bmp"/>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96175" y="304800"/>
            <a:ext cx="65722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10"/>
          <p:cNvGrpSpPr>
            <a:grpSpLocks/>
          </p:cNvGrpSpPr>
          <p:nvPr/>
        </p:nvGrpSpPr>
        <p:grpSpPr bwMode="auto">
          <a:xfrm>
            <a:off x="152400" y="2133600"/>
            <a:ext cx="2819400" cy="3810000"/>
            <a:chOff x="381000" y="2743200"/>
            <a:chExt cx="2819400" cy="3810000"/>
          </a:xfrm>
        </p:grpSpPr>
        <p:sp>
          <p:nvSpPr>
            <p:cNvPr id="9" name="Rectangle 8"/>
            <p:cNvSpPr/>
            <p:nvPr/>
          </p:nvSpPr>
          <p:spPr>
            <a:xfrm>
              <a:off x="381000" y="2743200"/>
              <a:ext cx="2819400" cy="3810000"/>
            </a:xfrm>
            <a:prstGeom prst="rect">
              <a:avLst/>
            </a:prstGeom>
            <a:solidFill>
              <a:schemeClr val="tx2">
                <a:lumMod val="50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anchor="b"/>
            <a:lstStyle/>
            <a:p>
              <a:pPr algn="ctr" eaLnBrk="1" hangingPunct="1">
                <a:defRPr/>
              </a:pPr>
              <a:r>
                <a:rPr lang="en-US" sz="3200" dirty="0"/>
                <a:t>First</a:t>
              </a:r>
            </a:p>
            <a:p>
              <a:pPr algn="ctr" eaLnBrk="1" hangingPunct="1">
                <a:defRPr/>
              </a:pPr>
              <a:r>
                <a:rPr lang="en-US" sz="3200" dirty="0"/>
                <a:t>Quarter</a:t>
              </a:r>
            </a:p>
          </p:txBody>
        </p:sp>
        <p:pic>
          <p:nvPicPr>
            <p:cNvPr id="7" name="Picture 2"/>
            <p:cNvPicPr>
              <a:picLocks noChangeAspect="1" noChangeArrowheads="1"/>
            </p:cNvPicPr>
            <p:nvPr/>
          </p:nvPicPr>
          <p:blipFill>
            <a:blip r:embed="rId5" cstate="print"/>
            <a:srcRect l="52452" t="18624" r="25714" b="66185"/>
            <a:stretch>
              <a:fillRect/>
            </a:stretch>
          </p:blipFill>
          <p:spPr bwMode="auto">
            <a:xfrm>
              <a:off x="533400" y="2895600"/>
              <a:ext cx="2482516" cy="25908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5" name="Picture 4" descr="waxinggibbou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0" y="304800"/>
            <a:ext cx="7334250"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6" name="Picture 5" descr="sunarrows.bmp"/>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96175" y="304800"/>
            <a:ext cx="65722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10"/>
          <p:cNvGrpSpPr>
            <a:grpSpLocks/>
          </p:cNvGrpSpPr>
          <p:nvPr/>
        </p:nvGrpSpPr>
        <p:grpSpPr bwMode="auto">
          <a:xfrm>
            <a:off x="152400" y="2133600"/>
            <a:ext cx="2819400" cy="3810000"/>
            <a:chOff x="381000" y="2743200"/>
            <a:chExt cx="2819400" cy="3810000"/>
          </a:xfrm>
        </p:grpSpPr>
        <p:sp>
          <p:nvSpPr>
            <p:cNvPr id="9" name="Rectangle 8"/>
            <p:cNvSpPr/>
            <p:nvPr/>
          </p:nvSpPr>
          <p:spPr>
            <a:xfrm>
              <a:off x="381000" y="2743200"/>
              <a:ext cx="2819400" cy="3810000"/>
            </a:xfrm>
            <a:prstGeom prst="rect">
              <a:avLst/>
            </a:prstGeom>
            <a:solidFill>
              <a:schemeClr val="tx2">
                <a:lumMod val="50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anchor="b"/>
            <a:lstStyle/>
            <a:p>
              <a:pPr algn="ctr" eaLnBrk="1" hangingPunct="1">
                <a:defRPr/>
              </a:pPr>
              <a:r>
                <a:rPr lang="en-US" sz="3200" dirty="0"/>
                <a:t>Waxing</a:t>
              </a:r>
            </a:p>
            <a:p>
              <a:pPr algn="ctr" eaLnBrk="1" hangingPunct="1">
                <a:defRPr/>
              </a:pPr>
              <a:r>
                <a:rPr lang="en-US" sz="3200" dirty="0"/>
                <a:t>Gibbous</a:t>
              </a:r>
            </a:p>
          </p:txBody>
        </p:sp>
        <p:pic>
          <p:nvPicPr>
            <p:cNvPr id="7" name="Picture 2"/>
            <p:cNvPicPr>
              <a:picLocks noChangeAspect="1" noChangeArrowheads="1"/>
            </p:cNvPicPr>
            <p:nvPr/>
          </p:nvPicPr>
          <p:blipFill>
            <a:blip r:embed="rId5" cstate="print"/>
            <a:srcRect l="27896" t="34708" r="50497" b="50450"/>
            <a:stretch>
              <a:fillRect/>
            </a:stretch>
          </p:blipFill>
          <p:spPr bwMode="auto">
            <a:xfrm>
              <a:off x="533400" y="2895600"/>
              <a:ext cx="2514600" cy="25908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4" descr="fullmoon.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0" y="304800"/>
            <a:ext cx="7334250"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3" name="Picture 5" descr="sunarrows.bmp"/>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96175" y="304800"/>
            <a:ext cx="65722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1"/>
          <p:cNvGrpSpPr>
            <a:grpSpLocks/>
          </p:cNvGrpSpPr>
          <p:nvPr/>
        </p:nvGrpSpPr>
        <p:grpSpPr bwMode="auto">
          <a:xfrm>
            <a:off x="5943600" y="2133600"/>
            <a:ext cx="2819400" cy="3810000"/>
            <a:chOff x="6019800" y="2743200"/>
            <a:chExt cx="2819400" cy="3810000"/>
          </a:xfrm>
        </p:grpSpPr>
        <p:sp>
          <p:nvSpPr>
            <p:cNvPr id="9" name="Rectangle 8"/>
            <p:cNvSpPr/>
            <p:nvPr/>
          </p:nvSpPr>
          <p:spPr>
            <a:xfrm>
              <a:off x="6019800" y="2743200"/>
              <a:ext cx="2819400" cy="3810000"/>
            </a:xfrm>
            <a:prstGeom prst="rect">
              <a:avLst/>
            </a:prstGeom>
            <a:solidFill>
              <a:schemeClr val="tx2">
                <a:lumMod val="50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anchor="b"/>
            <a:lstStyle/>
            <a:p>
              <a:pPr algn="ctr" eaLnBrk="1" hangingPunct="1">
                <a:defRPr/>
              </a:pPr>
              <a:r>
                <a:rPr lang="en-US" sz="3200" dirty="0"/>
                <a:t>Full</a:t>
              </a:r>
            </a:p>
            <a:p>
              <a:pPr algn="ctr" eaLnBrk="1" hangingPunct="1">
                <a:defRPr/>
              </a:pPr>
              <a:r>
                <a:rPr lang="en-US" sz="3200" dirty="0"/>
                <a:t>Moon</a:t>
              </a:r>
            </a:p>
          </p:txBody>
        </p:sp>
        <p:pic>
          <p:nvPicPr>
            <p:cNvPr id="7" name="Picture 2"/>
            <p:cNvPicPr>
              <a:picLocks noChangeAspect="1" noChangeArrowheads="1"/>
            </p:cNvPicPr>
            <p:nvPr/>
          </p:nvPicPr>
          <p:blipFill>
            <a:blip r:embed="rId5" cstate="print"/>
            <a:srcRect l="3900" t="50803" r="74648" b="34462"/>
            <a:stretch>
              <a:fillRect/>
            </a:stretch>
          </p:blipFill>
          <p:spPr bwMode="auto">
            <a:xfrm>
              <a:off x="6172200" y="2895600"/>
              <a:ext cx="2514600" cy="25908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4" descr="waninggibbou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0" y="304800"/>
            <a:ext cx="7334250"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Picture 5" descr="sunarrows.bmp"/>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96175" y="304800"/>
            <a:ext cx="65722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0"/>
          <p:cNvGrpSpPr>
            <a:grpSpLocks/>
          </p:cNvGrpSpPr>
          <p:nvPr/>
        </p:nvGrpSpPr>
        <p:grpSpPr bwMode="auto">
          <a:xfrm>
            <a:off x="5943600" y="2133600"/>
            <a:ext cx="2819400" cy="3810000"/>
            <a:chOff x="6019800" y="2743200"/>
            <a:chExt cx="2819400" cy="3810000"/>
          </a:xfrm>
        </p:grpSpPr>
        <p:sp>
          <p:nvSpPr>
            <p:cNvPr id="9" name="Rectangle 8"/>
            <p:cNvSpPr/>
            <p:nvPr/>
          </p:nvSpPr>
          <p:spPr>
            <a:xfrm>
              <a:off x="6019800" y="2743200"/>
              <a:ext cx="2819400" cy="3810000"/>
            </a:xfrm>
            <a:prstGeom prst="rect">
              <a:avLst/>
            </a:prstGeom>
            <a:solidFill>
              <a:schemeClr val="tx2">
                <a:lumMod val="50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anchor="b"/>
            <a:lstStyle/>
            <a:p>
              <a:pPr algn="ctr" eaLnBrk="1" hangingPunct="1">
                <a:defRPr/>
              </a:pPr>
              <a:r>
                <a:rPr lang="en-US" sz="3200" dirty="0"/>
                <a:t>Waning</a:t>
              </a:r>
            </a:p>
            <a:p>
              <a:pPr algn="ctr" eaLnBrk="1" hangingPunct="1">
                <a:defRPr/>
              </a:pPr>
              <a:r>
                <a:rPr lang="en-US" sz="3200" dirty="0"/>
                <a:t>Gibbous</a:t>
              </a:r>
            </a:p>
          </p:txBody>
        </p:sp>
        <p:pic>
          <p:nvPicPr>
            <p:cNvPr id="7" name="Picture 2"/>
            <p:cNvPicPr>
              <a:picLocks noChangeAspect="1" noChangeArrowheads="1"/>
            </p:cNvPicPr>
            <p:nvPr/>
          </p:nvPicPr>
          <p:blipFill>
            <a:blip r:embed="rId5" cstate="print"/>
            <a:srcRect l="2612" t="66455" r="75837" b="18742"/>
            <a:stretch>
              <a:fillRect/>
            </a:stretch>
          </p:blipFill>
          <p:spPr bwMode="auto">
            <a:xfrm>
              <a:off x="6172200" y="2895600"/>
              <a:ext cx="2514600" cy="25908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descr="thirdquarter.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0" y="304800"/>
            <a:ext cx="7334250"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9" name="Picture 5" descr="sunarrows.bmp"/>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96175" y="304800"/>
            <a:ext cx="65722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0"/>
          <p:cNvGrpSpPr>
            <a:grpSpLocks/>
          </p:cNvGrpSpPr>
          <p:nvPr/>
        </p:nvGrpSpPr>
        <p:grpSpPr bwMode="auto">
          <a:xfrm>
            <a:off x="5943600" y="2133600"/>
            <a:ext cx="2819400" cy="3810000"/>
            <a:chOff x="6019800" y="2743200"/>
            <a:chExt cx="2819400" cy="3810000"/>
          </a:xfrm>
        </p:grpSpPr>
        <p:sp>
          <p:nvSpPr>
            <p:cNvPr id="9" name="Rectangle 8"/>
            <p:cNvSpPr/>
            <p:nvPr/>
          </p:nvSpPr>
          <p:spPr>
            <a:xfrm>
              <a:off x="6019800" y="2743200"/>
              <a:ext cx="2819400" cy="3810000"/>
            </a:xfrm>
            <a:prstGeom prst="rect">
              <a:avLst/>
            </a:prstGeom>
            <a:solidFill>
              <a:schemeClr val="tx2">
                <a:lumMod val="50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anchor="b"/>
            <a:lstStyle/>
            <a:p>
              <a:pPr algn="ctr" eaLnBrk="1" hangingPunct="1">
                <a:defRPr/>
              </a:pPr>
              <a:r>
                <a:rPr lang="en-US" sz="3200" dirty="0"/>
                <a:t>Third</a:t>
              </a:r>
            </a:p>
            <a:p>
              <a:pPr algn="ctr" eaLnBrk="1" hangingPunct="1">
                <a:defRPr/>
              </a:pPr>
              <a:r>
                <a:rPr lang="en-US" sz="3200" dirty="0"/>
                <a:t>Quarter</a:t>
              </a:r>
            </a:p>
          </p:txBody>
        </p:sp>
        <p:pic>
          <p:nvPicPr>
            <p:cNvPr id="7" name="Picture 2"/>
            <p:cNvPicPr>
              <a:picLocks noChangeAspect="1" noChangeArrowheads="1"/>
            </p:cNvPicPr>
            <p:nvPr/>
          </p:nvPicPr>
          <p:blipFill>
            <a:blip r:embed="rId5" cstate="print"/>
            <a:srcRect l="50159" t="66455" r="28113" b="18620"/>
            <a:stretch>
              <a:fillRect/>
            </a:stretch>
          </p:blipFill>
          <p:spPr bwMode="auto">
            <a:xfrm>
              <a:off x="6172200" y="2895600"/>
              <a:ext cx="2514600" cy="25908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7" name="Picture 4" descr="waningcrescent.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0" y="304800"/>
            <a:ext cx="7334250"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8" name="Picture 5" descr="sunarrows.bmp"/>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96175" y="304800"/>
            <a:ext cx="65722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13"/>
          <p:cNvGrpSpPr>
            <a:grpSpLocks/>
          </p:cNvGrpSpPr>
          <p:nvPr/>
        </p:nvGrpSpPr>
        <p:grpSpPr bwMode="auto">
          <a:xfrm>
            <a:off x="152400" y="2133600"/>
            <a:ext cx="2819400" cy="3810000"/>
            <a:chOff x="381000" y="2743200"/>
            <a:chExt cx="2819400" cy="3810000"/>
          </a:xfrm>
        </p:grpSpPr>
        <p:sp>
          <p:nvSpPr>
            <p:cNvPr id="12" name="Rectangle 11"/>
            <p:cNvSpPr/>
            <p:nvPr/>
          </p:nvSpPr>
          <p:spPr>
            <a:xfrm>
              <a:off x="381000" y="2743200"/>
              <a:ext cx="2819400" cy="3810000"/>
            </a:xfrm>
            <a:prstGeom prst="rect">
              <a:avLst/>
            </a:prstGeom>
            <a:solidFill>
              <a:schemeClr val="tx2">
                <a:lumMod val="50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anchor="b"/>
            <a:lstStyle/>
            <a:p>
              <a:pPr algn="ctr" eaLnBrk="1" hangingPunct="1">
                <a:defRPr/>
              </a:pPr>
              <a:r>
                <a:rPr lang="en-US" sz="3200" dirty="0"/>
                <a:t>Waning</a:t>
              </a:r>
            </a:p>
            <a:p>
              <a:pPr algn="ctr" eaLnBrk="1" hangingPunct="1">
                <a:defRPr/>
              </a:pPr>
              <a:r>
                <a:rPr lang="en-US" sz="3200" dirty="0"/>
                <a:t>Crescent</a:t>
              </a:r>
            </a:p>
          </p:txBody>
        </p:sp>
        <p:pic>
          <p:nvPicPr>
            <p:cNvPr id="7" name="Picture 2"/>
            <p:cNvPicPr>
              <a:picLocks noChangeAspect="1" noChangeArrowheads="1"/>
            </p:cNvPicPr>
            <p:nvPr/>
          </p:nvPicPr>
          <p:blipFill>
            <a:blip r:embed="rId5" cstate="print"/>
            <a:srcRect t="82184" r="77386" b="2284"/>
            <a:stretch>
              <a:fillRect/>
            </a:stretch>
          </p:blipFill>
          <p:spPr bwMode="auto">
            <a:xfrm>
              <a:off x="533400" y="2895600"/>
              <a:ext cx="2514600" cy="25908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5" descr="all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0" y="304800"/>
            <a:ext cx="7334250"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5" name="Picture 6" descr="sunarrows.bmp"/>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96175" y="304800"/>
            <a:ext cx="65722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9000"/>
            <a:lum/>
          </a:blip>
          <a:srcRect/>
          <a:stretch>
            <a:fillRect/>
          </a:stretch>
        </a:blipFill>
        <a:effectLst/>
      </p:bgPr>
    </p:bg>
    <p:spTree>
      <p:nvGrpSpPr>
        <p:cNvPr id="1" name=""/>
        <p:cNvGrpSpPr/>
        <p:nvPr/>
      </p:nvGrpSpPr>
      <p:grpSpPr>
        <a:xfrm>
          <a:off x="0" y="0"/>
          <a:ext cx="0" cy="0"/>
          <a:chOff x="0" y="0"/>
          <a:chExt cx="0" cy="0"/>
        </a:xfrm>
      </p:grpSpPr>
      <p:pic>
        <p:nvPicPr>
          <p:cNvPr id="55" name="Picture 5" descr="all2.bmp"/>
          <p:cNvPicPr>
            <a:picLocks noChangeAspect="1"/>
          </p:cNvPicPr>
          <p:nvPr/>
        </p:nvPicPr>
        <p:blipFill rotWithShape="1">
          <a:blip r:embed="rId4">
            <a:extLst>
              <a:ext uri="{28A0092B-C50C-407E-A947-70E740481C1C}">
                <a14:useLocalDpi xmlns:a14="http://schemas.microsoft.com/office/drawing/2010/main" val="0"/>
              </a:ext>
            </a:extLst>
          </a:blip>
          <a:srcRect l="85168"/>
          <a:stretch/>
        </p:blipFill>
        <p:spPr bwMode="auto">
          <a:xfrm>
            <a:off x="8056210" y="893649"/>
            <a:ext cx="1087789"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5" descr="all2.bmp"/>
          <p:cNvPicPr>
            <a:picLocks noChangeAspect="1"/>
          </p:cNvPicPr>
          <p:nvPr/>
        </p:nvPicPr>
        <p:blipFill rotWithShape="1">
          <a:blip r:embed="rId4">
            <a:extLst>
              <a:ext uri="{28A0092B-C50C-407E-A947-70E740481C1C}">
                <a14:useLocalDpi xmlns:a14="http://schemas.microsoft.com/office/drawing/2010/main" val="0"/>
              </a:ext>
            </a:extLst>
          </a:blip>
          <a:srcRect l="18590" t="28957" r="48537" b="34852"/>
          <a:stretch/>
        </p:blipFill>
        <p:spPr bwMode="auto">
          <a:xfrm>
            <a:off x="3366500" y="2451706"/>
            <a:ext cx="2411001" cy="195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p:cNvGrpSpPr>
            <a:grpSpLocks noChangeAspect="1"/>
          </p:cNvGrpSpPr>
          <p:nvPr/>
        </p:nvGrpSpPr>
        <p:grpSpPr bwMode="auto">
          <a:xfrm>
            <a:off x="6911546" y="2297604"/>
            <a:ext cx="1828800" cy="2066544"/>
            <a:chOff x="381000" y="2743200"/>
            <a:chExt cx="2819400" cy="3185923"/>
          </a:xfrm>
        </p:grpSpPr>
        <p:sp>
          <p:nvSpPr>
            <p:cNvPr id="7" name="Rectangle 6"/>
            <p:cNvSpPr/>
            <p:nvPr/>
          </p:nvSpPr>
          <p:spPr>
            <a:xfrm>
              <a:off x="381000" y="2743200"/>
              <a:ext cx="2819400" cy="3185923"/>
            </a:xfrm>
            <a:prstGeom prst="rect">
              <a:avLst/>
            </a:prstGeom>
            <a:solidFill>
              <a:schemeClr val="tx2">
                <a:lumMod val="50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anchor="b"/>
            <a:lstStyle/>
            <a:p>
              <a:pPr algn="ctr" eaLnBrk="1" hangingPunct="1">
                <a:defRPr/>
              </a:pPr>
              <a:r>
                <a:rPr lang="en-US" sz="1600" dirty="0"/>
                <a:t>New Moon</a:t>
              </a:r>
            </a:p>
          </p:txBody>
        </p:sp>
        <p:pic>
          <p:nvPicPr>
            <p:cNvPr id="8" name="Picture 2"/>
            <p:cNvPicPr>
              <a:picLocks noChangeAspect="1" noChangeArrowheads="1"/>
            </p:cNvPicPr>
            <p:nvPr/>
          </p:nvPicPr>
          <p:blipFill>
            <a:blip r:embed="rId5" cstate="print">
              <a:lum bright="-89000" contrast="-89000"/>
            </a:blip>
            <a:srcRect l="3900" t="50803" r="74648" b="34462"/>
            <a:stretch>
              <a:fillRect/>
            </a:stretch>
          </p:blipFill>
          <p:spPr bwMode="auto">
            <a:xfrm>
              <a:off x="533400" y="2895600"/>
              <a:ext cx="2514600" cy="25908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grpSp>
        <p:nvGrpSpPr>
          <p:cNvPr id="9" name="Group 10"/>
          <p:cNvGrpSpPr>
            <a:grpSpLocks noChangeAspect="1"/>
          </p:cNvGrpSpPr>
          <p:nvPr/>
        </p:nvGrpSpPr>
        <p:grpSpPr bwMode="auto">
          <a:xfrm>
            <a:off x="6096000" y="140796"/>
            <a:ext cx="1828800" cy="2066544"/>
            <a:chOff x="381000" y="2743200"/>
            <a:chExt cx="2819400" cy="3185923"/>
          </a:xfrm>
        </p:grpSpPr>
        <p:sp>
          <p:nvSpPr>
            <p:cNvPr id="10" name="Rectangle 9"/>
            <p:cNvSpPr/>
            <p:nvPr/>
          </p:nvSpPr>
          <p:spPr>
            <a:xfrm>
              <a:off x="381000" y="2743200"/>
              <a:ext cx="2819400" cy="3185923"/>
            </a:xfrm>
            <a:prstGeom prst="rect">
              <a:avLst/>
            </a:prstGeom>
            <a:solidFill>
              <a:schemeClr val="tx2">
                <a:lumMod val="50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anchor="b"/>
            <a:lstStyle/>
            <a:p>
              <a:pPr algn="ctr" eaLnBrk="1" hangingPunct="1">
                <a:defRPr/>
              </a:pPr>
              <a:r>
                <a:rPr lang="en-US" sz="1600" dirty="0">
                  <a:solidFill>
                    <a:srgbClr val="FFFFFF"/>
                  </a:solidFill>
                  <a:ea typeface="ＭＳ Ｐゴシック" charset="-128"/>
                </a:rPr>
                <a:t>Waxing Crescent</a:t>
              </a:r>
            </a:p>
          </p:txBody>
        </p:sp>
        <p:pic>
          <p:nvPicPr>
            <p:cNvPr id="11" name="Picture 2"/>
            <p:cNvPicPr>
              <a:picLocks noChangeAspect="1" noChangeArrowheads="1"/>
            </p:cNvPicPr>
            <p:nvPr/>
          </p:nvPicPr>
          <p:blipFill>
            <a:blip r:embed="rId5" cstate="print"/>
            <a:srcRect l="77925" t="2615" b="82222"/>
            <a:stretch>
              <a:fillRect/>
            </a:stretch>
          </p:blipFill>
          <p:spPr bwMode="auto">
            <a:xfrm>
              <a:off x="533400" y="2895600"/>
              <a:ext cx="2514600" cy="25908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grpSp>
        <p:nvGrpSpPr>
          <p:cNvPr id="12" name="Group 10"/>
          <p:cNvGrpSpPr>
            <a:grpSpLocks noChangeAspect="1"/>
          </p:cNvGrpSpPr>
          <p:nvPr/>
        </p:nvGrpSpPr>
        <p:grpSpPr bwMode="auto">
          <a:xfrm>
            <a:off x="3657600" y="140796"/>
            <a:ext cx="1828800" cy="2069004"/>
            <a:chOff x="381000" y="2743200"/>
            <a:chExt cx="2819400" cy="3189714"/>
          </a:xfrm>
        </p:grpSpPr>
        <p:sp>
          <p:nvSpPr>
            <p:cNvPr id="13" name="Rectangle 12"/>
            <p:cNvSpPr/>
            <p:nvPr/>
          </p:nvSpPr>
          <p:spPr>
            <a:xfrm>
              <a:off x="381000" y="2743200"/>
              <a:ext cx="2819400" cy="3189714"/>
            </a:xfrm>
            <a:prstGeom prst="rect">
              <a:avLst/>
            </a:prstGeom>
            <a:solidFill>
              <a:schemeClr val="tx2">
                <a:lumMod val="50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anchor="b"/>
            <a:lstStyle/>
            <a:p>
              <a:pPr algn="ctr" eaLnBrk="1" hangingPunct="1">
                <a:defRPr/>
              </a:pPr>
              <a:r>
                <a:rPr lang="en-US" sz="1600" dirty="0"/>
                <a:t>First Quarter</a:t>
              </a:r>
            </a:p>
          </p:txBody>
        </p:sp>
        <p:pic>
          <p:nvPicPr>
            <p:cNvPr id="14" name="Picture 2"/>
            <p:cNvPicPr>
              <a:picLocks noChangeAspect="1" noChangeArrowheads="1"/>
            </p:cNvPicPr>
            <p:nvPr/>
          </p:nvPicPr>
          <p:blipFill>
            <a:blip r:embed="rId5" cstate="print"/>
            <a:srcRect l="52452" t="18624" r="25714" b="66185"/>
            <a:stretch>
              <a:fillRect/>
            </a:stretch>
          </p:blipFill>
          <p:spPr bwMode="auto">
            <a:xfrm>
              <a:off x="533401" y="2895601"/>
              <a:ext cx="2482517" cy="25908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grpSp>
        <p:nvGrpSpPr>
          <p:cNvPr id="15" name="Group 10"/>
          <p:cNvGrpSpPr>
            <a:grpSpLocks noChangeAspect="1"/>
          </p:cNvGrpSpPr>
          <p:nvPr/>
        </p:nvGrpSpPr>
        <p:grpSpPr bwMode="auto">
          <a:xfrm>
            <a:off x="1219200" y="140796"/>
            <a:ext cx="1828800" cy="2066544"/>
            <a:chOff x="381000" y="2689755"/>
            <a:chExt cx="2819400" cy="3185922"/>
          </a:xfrm>
        </p:grpSpPr>
        <p:sp>
          <p:nvSpPr>
            <p:cNvPr id="16" name="Rectangle 15"/>
            <p:cNvSpPr/>
            <p:nvPr/>
          </p:nvSpPr>
          <p:spPr>
            <a:xfrm>
              <a:off x="381000" y="2689755"/>
              <a:ext cx="2819400" cy="3185922"/>
            </a:xfrm>
            <a:prstGeom prst="rect">
              <a:avLst/>
            </a:prstGeom>
            <a:solidFill>
              <a:schemeClr val="tx2">
                <a:lumMod val="50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anchor="b"/>
            <a:lstStyle/>
            <a:p>
              <a:pPr algn="ctr" eaLnBrk="1" hangingPunct="1">
                <a:defRPr/>
              </a:pPr>
              <a:r>
                <a:rPr lang="en-US" sz="1600" dirty="0"/>
                <a:t>Waxing Gibbous</a:t>
              </a:r>
            </a:p>
          </p:txBody>
        </p:sp>
        <p:pic>
          <p:nvPicPr>
            <p:cNvPr id="17" name="Picture 2"/>
            <p:cNvPicPr>
              <a:picLocks noChangeAspect="1" noChangeArrowheads="1"/>
            </p:cNvPicPr>
            <p:nvPr/>
          </p:nvPicPr>
          <p:blipFill>
            <a:blip r:embed="rId5" cstate="print"/>
            <a:srcRect l="27896" t="34708" r="50497" b="50450"/>
            <a:stretch>
              <a:fillRect/>
            </a:stretch>
          </p:blipFill>
          <p:spPr bwMode="auto">
            <a:xfrm>
              <a:off x="533400" y="2824811"/>
              <a:ext cx="2514600" cy="25908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grpSp>
        <p:nvGrpSpPr>
          <p:cNvPr id="18" name="Group 11"/>
          <p:cNvGrpSpPr>
            <a:grpSpLocks noChangeAspect="1"/>
          </p:cNvGrpSpPr>
          <p:nvPr/>
        </p:nvGrpSpPr>
        <p:grpSpPr bwMode="auto">
          <a:xfrm>
            <a:off x="403653" y="2294944"/>
            <a:ext cx="1828800" cy="2066544"/>
            <a:chOff x="6019800" y="2743200"/>
            <a:chExt cx="2819400" cy="2981050"/>
          </a:xfrm>
        </p:grpSpPr>
        <p:sp>
          <p:nvSpPr>
            <p:cNvPr id="19" name="Rectangle 18"/>
            <p:cNvSpPr/>
            <p:nvPr/>
          </p:nvSpPr>
          <p:spPr>
            <a:xfrm>
              <a:off x="6019800" y="2743200"/>
              <a:ext cx="2819400" cy="2981050"/>
            </a:xfrm>
            <a:prstGeom prst="rect">
              <a:avLst/>
            </a:prstGeom>
            <a:solidFill>
              <a:schemeClr val="tx2">
                <a:lumMod val="50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anchor="b"/>
            <a:lstStyle/>
            <a:p>
              <a:pPr algn="ctr" eaLnBrk="1" hangingPunct="1">
                <a:defRPr/>
              </a:pPr>
              <a:r>
                <a:rPr lang="en-US" sz="1600" dirty="0"/>
                <a:t>Full Moon</a:t>
              </a:r>
            </a:p>
          </p:txBody>
        </p:sp>
        <p:pic>
          <p:nvPicPr>
            <p:cNvPr id="20" name="Picture 2"/>
            <p:cNvPicPr>
              <a:picLocks noChangeArrowheads="1"/>
            </p:cNvPicPr>
            <p:nvPr/>
          </p:nvPicPr>
          <p:blipFill>
            <a:blip r:embed="rId5" cstate="print"/>
            <a:srcRect l="3900" t="50803" r="74648" b="34462"/>
            <a:stretch>
              <a:fillRect/>
            </a:stretch>
          </p:blipFill>
          <p:spPr bwMode="auto">
            <a:xfrm>
              <a:off x="6172200" y="2895600"/>
              <a:ext cx="2514600" cy="242705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2" name="Rectangle 1"/>
          <p:cNvSpPr/>
          <p:nvPr/>
        </p:nvSpPr>
        <p:spPr>
          <a:xfrm>
            <a:off x="0" y="5867400"/>
            <a:ext cx="9144000" cy="990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10"/>
          <p:cNvGrpSpPr>
            <a:grpSpLocks noChangeAspect="1"/>
          </p:cNvGrpSpPr>
          <p:nvPr/>
        </p:nvGrpSpPr>
        <p:grpSpPr bwMode="auto">
          <a:xfrm>
            <a:off x="1219200" y="4483213"/>
            <a:ext cx="1828800" cy="2066544"/>
            <a:chOff x="6019800" y="2743200"/>
            <a:chExt cx="2819400" cy="3185923"/>
          </a:xfrm>
        </p:grpSpPr>
        <p:sp>
          <p:nvSpPr>
            <p:cNvPr id="22" name="Rectangle 21"/>
            <p:cNvSpPr/>
            <p:nvPr/>
          </p:nvSpPr>
          <p:spPr>
            <a:xfrm>
              <a:off x="6019800" y="2743200"/>
              <a:ext cx="2819400" cy="3185923"/>
            </a:xfrm>
            <a:prstGeom prst="rect">
              <a:avLst/>
            </a:prstGeom>
            <a:solidFill>
              <a:schemeClr val="tx2">
                <a:lumMod val="50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anchor="b"/>
            <a:lstStyle/>
            <a:p>
              <a:pPr algn="ctr" eaLnBrk="1" hangingPunct="1">
                <a:defRPr/>
              </a:pPr>
              <a:r>
                <a:rPr lang="en-US" sz="1600" dirty="0"/>
                <a:t>Waning Gibbous</a:t>
              </a:r>
            </a:p>
          </p:txBody>
        </p:sp>
        <p:pic>
          <p:nvPicPr>
            <p:cNvPr id="23" name="Picture 2"/>
            <p:cNvPicPr>
              <a:picLocks noChangeAspect="1" noChangeArrowheads="1"/>
            </p:cNvPicPr>
            <p:nvPr/>
          </p:nvPicPr>
          <p:blipFill>
            <a:blip r:embed="rId5" cstate="print"/>
            <a:srcRect l="2612" t="66455" r="75837" b="18742"/>
            <a:stretch>
              <a:fillRect/>
            </a:stretch>
          </p:blipFill>
          <p:spPr bwMode="auto">
            <a:xfrm>
              <a:off x="6172199" y="2895601"/>
              <a:ext cx="2514600" cy="25908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grpSp>
        <p:nvGrpSpPr>
          <p:cNvPr id="24" name="Group 10"/>
          <p:cNvGrpSpPr>
            <a:grpSpLocks noChangeAspect="1"/>
          </p:cNvGrpSpPr>
          <p:nvPr/>
        </p:nvGrpSpPr>
        <p:grpSpPr bwMode="auto">
          <a:xfrm>
            <a:off x="3657600" y="4488426"/>
            <a:ext cx="1828800" cy="2064774"/>
            <a:chOff x="6019800" y="2743200"/>
            <a:chExt cx="2819400" cy="3183194"/>
          </a:xfrm>
        </p:grpSpPr>
        <p:sp>
          <p:nvSpPr>
            <p:cNvPr id="25" name="Rectangle 24"/>
            <p:cNvSpPr/>
            <p:nvPr/>
          </p:nvSpPr>
          <p:spPr>
            <a:xfrm>
              <a:off x="6019800" y="2743200"/>
              <a:ext cx="2819400" cy="3183194"/>
            </a:xfrm>
            <a:prstGeom prst="rect">
              <a:avLst/>
            </a:prstGeom>
            <a:solidFill>
              <a:schemeClr val="tx2">
                <a:lumMod val="50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anchor="b"/>
            <a:lstStyle/>
            <a:p>
              <a:pPr algn="ctr" eaLnBrk="1" hangingPunct="1">
                <a:defRPr/>
              </a:pPr>
              <a:r>
                <a:rPr lang="en-US" sz="1600" dirty="0"/>
                <a:t>Third Quarter</a:t>
              </a:r>
            </a:p>
          </p:txBody>
        </p:sp>
        <p:pic>
          <p:nvPicPr>
            <p:cNvPr id="26" name="Picture 2"/>
            <p:cNvPicPr>
              <a:picLocks noChangeAspect="1" noChangeArrowheads="1"/>
            </p:cNvPicPr>
            <p:nvPr/>
          </p:nvPicPr>
          <p:blipFill>
            <a:blip r:embed="rId5" cstate="print"/>
            <a:srcRect l="50159" t="66455" r="28113" b="18620"/>
            <a:stretch>
              <a:fillRect/>
            </a:stretch>
          </p:blipFill>
          <p:spPr bwMode="auto">
            <a:xfrm>
              <a:off x="6172200" y="2895600"/>
              <a:ext cx="2514600" cy="25908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grpSp>
        <p:nvGrpSpPr>
          <p:cNvPr id="27" name="Group 13"/>
          <p:cNvGrpSpPr>
            <a:grpSpLocks noChangeAspect="1"/>
          </p:cNvGrpSpPr>
          <p:nvPr/>
        </p:nvGrpSpPr>
        <p:grpSpPr bwMode="auto">
          <a:xfrm>
            <a:off x="6096000" y="4483213"/>
            <a:ext cx="1828800" cy="2066544"/>
            <a:chOff x="381000" y="2743200"/>
            <a:chExt cx="2819400" cy="3185923"/>
          </a:xfrm>
        </p:grpSpPr>
        <p:sp>
          <p:nvSpPr>
            <p:cNvPr id="28" name="Rectangle 27"/>
            <p:cNvSpPr/>
            <p:nvPr/>
          </p:nvSpPr>
          <p:spPr>
            <a:xfrm>
              <a:off x="381000" y="2743200"/>
              <a:ext cx="2819400" cy="3185923"/>
            </a:xfrm>
            <a:prstGeom prst="rect">
              <a:avLst/>
            </a:prstGeom>
            <a:solidFill>
              <a:schemeClr val="tx2">
                <a:lumMod val="50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anchor="b"/>
            <a:lstStyle/>
            <a:p>
              <a:pPr algn="ctr" eaLnBrk="1" hangingPunct="1">
                <a:defRPr/>
              </a:pPr>
              <a:r>
                <a:rPr lang="en-US" sz="1600" dirty="0"/>
                <a:t>Waning Crescent</a:t>
              </a:r>
            </a:p>
          </p:txBody>
        </p:sp>
        <p:pic>
          <p:nvPicPr>
            <p:cNvPr id="29" name="Picture 2"/>
            <p:cNvPicPr>
              <a:picLocks noChangeAspect="1" noChangeArrowheads="1"/>
            </p:cNvPicPr>
            <p:nvPr/>
          </p:nvPicPr>
          <p:blipFill>
            <a:blip r:embed="rId5" cstate="print"/>
            <a:srcRect t="82184" r="77386" b="2284"/>
            <a:stretch>
              <a:fillRect/>
            </a:stretch>
          </p:blipFill>
          <p:spPr bwMode="auto">
            <a:xfrm>
              <a:off x="533400" y="2895600"/>
              <a:ext cx="2514600" cy="25908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56321" name="Right Arrow 56320"/>
          <p:cNvSpPr/>
          <p:nvPr/>
        </p:nvSpPr>
        <p:spPr>
          <a:xfrm>
            <a:off x="5616146" y="5364085"/>
            <a:ext cx="381000" cy="30480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ight Arrow 35"/>
          <p:cNvSpPr/>
          <p:nvPr/>
        </p:nvSpPr>
        <p:spPr>
          <a:xfrm>
            <a:off x="3162300" y="5364085"/>
            <a:ext cx="381000" cy="30480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ight Arrow 36"/>
          <p:cNvSpPr/>
          <p:nvPr/>
        </p:nvSpPr>
        <p:spPr>
          <a:xfrm flipH="1">
            <a:off x="5616146" y="927509"/>
            <a:ext cx="381000" cy="30480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ight Arrow 37"/>
          <p:cNvSpPr/>
          <p:nvPr/>
        </p:nvSpPr>
        <p:spPr>
          <a:xfrm flipH="1">
            <a:off x="3162300" y="929885"/>
            <a:ext cx="381000" cy="30480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6325" name="Group 56324"/>
          <p:cNvGrpSpPr/>
          <p:nvPr/>
        </p:nvGrpSpPr>
        <p:grpSpPr>
          <a:xfrm>
            <a:off x="8060725" y="4873020"/>
            <a:ext cx="501384" cy="703428"/>
            <a:chOff x="8164072" y="4876800"/>
            <a:chExt cx="501384" cy="703428"/>
          </a:xfrm>
        </p:grpSpPr>
        <p:sp>
          <p:nvSpPr>
            <p:cNvPr id="39" name="Right Arrow 38"/>
            <p:cNvSpPr/>
            <p:nvPr/>
          </p:nvSpPr>
          <p:spPr>
            <a:xfrm rot="16200000">
              <a:off x="8172014" y="5086786"/>
              <a:ext cx="703427" cy="283456"/>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324" name="Rectangle 56323"/>
            <p:cNvSpPr/>
            <p:nvPr/>
          </p:nvSpPr>
          <p:spPr>
            <a:xfrm>
              <a:off x="8164072" y="5443068"/>
              <a:ext cx="294128" cy="1371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p:cNvGrpSpPr/>
          <p:nvPr/>
        </p:nvGrpSpPr>
        <p:grpSpPr>
          <a:xfrm flipH="1" flipV="1">
            <a:off x="574652" y="966611"/>
            <a:ext cx="501384" cy="703428"/>
            <a:chOff x="8164072" y="4876800"/>
            <a:chExt cx="501384" cy="703428"/>
          </a:xfrm>
        </p:grpSpPr>
        <p:sp>
          <p:nvSpPr>
            <p:cNvPr id="43" name="Right Arrow 42"/>
            <p:cNvSpPr/>
            <p:nvPr/>
          </p:nvSpPr>
          <p:spPr>
            <a:xfrm rot="16200000">
              <a:off x="8172014" y="5086786"/>
              <a:ext cx="703427" cy="283456"/>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8164072" y="5443068"/>
              <a:ext cx="294128" cy="1371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6326" name="Group 56325"/>
          <p:cNvGrpSpPr/>
          <p:nvPr/>
        </p:nvGrpSpPr>
        <p:grpSpPr>
          <a:xfrm>
            <a:off x="574653" y="4873018"/>
            <a:ext cx="505898" cy="768590"/>
            <a:chOff x="599002" y="4873018"/>
            <a:chExt cx="505898" cy="768590"/>
          </a:xfrm>
        </p:grpSpPr>
        <p:sp>
          <p:nvSpPr>
            <p:cNvPr id="48" name="Rectangle 47"/>
            <p:cNvSpPr/>
            <p:nvPr/>
          </p:nvSpPr>
          <p:spPr>
            <a:xfrm rot="5400000" flipH="1" flipV="1">
              <a:off x="315867" y="5156153"/>
              <a:ext cx="703429" cy="1371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ight Arrow 49"/>
            <p:cNvSpPr/>
            <p:nvPr/>
          </p:nvSpPr>
          <p:spPr>
            <a:xfrm>
              <a:off x="624839" y="5363208"/>
              <a:ext cx="480061" cy="27840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2" name="Group 51"/>
          <p:cNvGrpSpPr/>
          <p:nvPr/>
        </p:nvGrpSpPr>
        <p:grpSpPr>
          <a:xfrm rot="10800000">
            <a:off x="8056211" y="934030"/>
            <a:ext cx="505898" cy="768590"/>
            <a:chOff x="599002" y="4873018"/>
            <a:chExt cx="505898" cy="768590"/>
          </a:xfrm>
        </p:grpSpPr>
        <p:sp>
          <p:nvSpPr>
            <p:cNvPr id="53" name="Rectangle 52"/>
            <p:cNvSpPr/>
            <p:nvPr/>
          </p:nvSpPr>
          <p:spPr>
            <a:xfrm rot="5400000" flipH="1" flipV="1">
              <a:off x="315867" y="5156153"/>
              <a:ext cx="703429" cy="1371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ight Arrow 53"/>
            <p:cNvSpPr/>
            <p:nvPr/>
          </p:nvSpPr>
          <p:spPr>
            <a:xfrm>
              <a:off x="624839" y="5363208"/>
              <a:ext cx="480061" cy="27840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01352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632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632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63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1" grpId="0" animBg="1"/>
      <p:bldP spid="36" grpId="0" animBg="1"/>
      <p:bldP spid="37" grpId="0" animBg="1"/>
      <p:bldP spid="3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0163"/>
            <a:ext cx="7886700" cy="1325563"/>
          </a:xfrm>
        </p:spPr>
        <p:txBody>
          <a:bodyPr/>
          <a:lstStyle/>
          <a:p>
            <a:pPr algn="ctr"/>
            <a:r>
              <a:rPr lang="en-US" dirty="0">
                <a:solidFill>
                  <a:schemeClr val="bg1"/>
                </a:solidFill>
              </a:rPr>
              <a:t>Earth has phases too!</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884239"/>
            <a:ext cx="9144000" cy="5143500"/>
          </a:xfrm>
        </p:spPr>
      </p:pic>
    </p:spTree>
    <p:extLst>
      <p:ext uri="{BB962C8B-B14F-4D97-AF65-F5344CB8AC3E}">
        <p14:creationId xmlns:p14="http://schemas.microsoft.com/office/powerpoint/2010/main" val="2633758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1295400"/>
            <a:ext cx="7886700" cy="2852737"/>
          </a:xfrm>
        </p:spPr>
        <p:txBody>
          <a:bodyPr/>
          <a:lstStyle/>
          <a:p>
            <a:pPr algn="ctr"/>
            <a:r>
              <a:rPr lang="en-US" dirty="0">
                <a:solidFill>
                  <a:schemeClr val="bg1"/>
                </a:solidFill>
              </a:rPr>
              <a:t>What happens when the Earth, Moon and Sun become aligned?</a:t>
            </a:r>
          </a:p>
        </p:txBody>
      </p:sp>
    </p:spTree>
    <p:extLst>
      <p:ext uri="{BB962C8B-B14F-4D97-AF65-F5344CB8AC3E}">
        <p14:creationId xmlns:p14="http://schemas.microsoft.com/office/powerpoint/2010/main" val="29546314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0796"/>
            <a:ext cx="7467600" cy="6046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0" name="Title 5"/>
          <p:cNvSpPr>
            <a:spLocks noGrp="1"/>
          </p:cNvSpPr>
          <p:nvPr>
            <p:ph type="title"/>
          </p:nvPr>
        </p:nvSpPr>
        <p:spPr>
          <a:xfrm>
            <a:off x="457200" y="2438400"/>
            <a:ext cx="8229600" cy="1143000"/>
          </a:xfrm>
        </p:spPr>
        <p:txBody>
          <a:bodyPr/>
          <a:lstStyle/>
          <a:p>
            <a:pPr algn="ctr"/>
            <a:r>
              <a:rPr lang="en-US" altLang="en-US" dirty="0">
                <a:solidFill>
                  <a:schemeClr val="bg1"/>
                </a:solidFill>
                <a:ea typeface="ＭＳ Ｐゴシック" panose="020B0600070205080204" pitchFamily="34" charset="-128"/>
              </a:rPr>
              <a:t>Eclipses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3858" y="2007607"/>
            <a:ext cx="3746500"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Picture 8"/>
          <p:cNvPicPr>
            <a:picLocks noChangeAspect="1" noChangeArrowheads="1"/>
          </p:cNvPicPr>
          <p:nvPr/>
        </p:nvPicPr>
        <p:blipFill>
          <a:blip r:embed="rId4" cstate="print"/>
          <a:srcRect r="9865"/>
          <a:stretch>
            <a:fillRect/>
          </a:stretch>
        </p:blipFill>
        <p:spPr bwMode="auto">
          <a:xfrm>
            <a:off x="5275405" y="2738824"/>
            <a:ext cx="2226171" cy="2082453"/>
          </a:xfrm>
          <a:prstGeom prst="rect">
            <a:avLst/>
          </a:prstGeom>
          <a:ln>
            <a:noFill/>
          </a:ln>
          <a:effectLst>
            <a:softEdge rad="112500"/>
          </a:effectLst>
        </p:spPr>
      </p:pic>
      <p:sp>
        <p:nvSpPr>
          <p:cNvPr id="60422" name="Title 11"/>
          <p:cNvSpPr>
            <a:spLocks noGrp="1"/>
          </p:cNvSpPr>
          <p:nvPr>
            <p:ph type="title"/>
          </p:nvPr>
        </p:nvSpPr>
        <p:spPr>
          <a:xfrm>
            <a:off x="629841" y="0"/>
            <a:ext cx="7752159" cy="1325563"/>
          </a:xfrm>
        </p:spPr>
        <p:txBody>
          <a:bodyPr/>
          <a:lstStyle/>
          <a:p>
            <a:pPr algn="ctr"/>
            <a:r>
              <a:rPr lang="en-CA" altLang="en-US" dirty="0">
                <a:solidFill>
                  <a:schemeClr val="bg1"/>
                </a:solidFill>
                <a:ea typeface="ＭＳ Ｐゴシック" panose="020B0600070205080204" pitchFamily="34" charset="-128"/>
              </a:rPr>
              <a:t>What kind of eclipses can occur?</a:t>
            </a:r>
            <a:endParaRPr lang="en-US" altLang="en-US" dirty="0">
              <a:ea typeface="ＭＳ Ｐゴシック" panose="020B0600070205080204" pitchFamily="34" charset="-128"/>
            </a:endParaRPr>
          </a:p>
        </p:txBody>
      </p:sp>
      <p:sp>
        <p:nvSpPr>
          <p:cNvPr id="13" name="Text Placeholder 12"/>
          <p:cNvSpPr>
            <a:spLocks noGrp="1"/>
          </p:cNvSpPr>
          <p:nvPr>
            <p:ph type="body" idx="1"/>
          </p:nvPr>
        </p:nvSpPr>
        <p:spPr>
          <a:xfrm>
            <a:off x="1905000" y="1183695"/>
            <a:ext cx="1808558" cy="823912"/>
          </a:xfrm>
        </p:spPr>
        <p:txBody>
          <a:bodyPr/>
          <a:lstStyle/>
          <a:p>
            <a:pPr algn="ctr"/>
            <a:r>
              <a:rPr lang="en-US" altLang="en-US" sz="4000" b="0" dirty="0">
                <a:solidFill>
                  <a:schemeClr val="bg1"/>
                </a:solidFill>
                <a:ea typeface="ＭＳ Ｐゴシック" panose="020B0600070205080204" pitchFamily="34" charset="-128"/>
              </a:rPr>
              <a:t>Solar</a:t>
            </a:r>
          </a:p>
        </p:txBody>
      </p:sp>
      <p:sp>
        <p:nvSpPr>
          <p:cNvPr id="15" name="Text Placeholder 14"/>
          <p:cNvSpPr>
            <a:spLocks noGrp="1"/>
          </p:cNvSpPr>
          <p:nvPr>
            <p:ph type="body" sz="quarter" idx="3"/>
          </p:nvPr>
        </p:nvSpPr>
        <p:spPr>
          <a:xfrm>
            <a:off x="5396304" y="1367844"/>
            <a:ext cx="1984375" cy="639763"/>
          </a:xfrm>
        </p:spPr>
        <p:txBody>
          <a:bodyPr>
            <a:normAutofit lnSpcReduction="10000"/>
          </a:bodyPr>
          <a:lstStyle/>
          <a:p>
            <a:pPr algn="ctr"/>
            <a:r>
              <a:rPr lang="en-US" altLang="en-US" sz="4000" b="0" dirty="0">
                <a:solidFill>
                  <a:schemeClr val="bg1"/>
                </a:solidFill>
                <a:ea typeface="ＭＳ Ｐゴシック" panose="020B0600070205080204" pitchFamily="34" charset="-128"/>
              </a:rPr>
              <a:t>Lunar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0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939064"/>
            <a:ext cx="1882311"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757" y="609600"/>
            <a:ext cx="2284413" cy="2251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5" name="Text Box 6"/>
          <p:cNvSpPr txBox="1">
            <a:spLocks noChangeArrowheads="1"/>
          </p:cNvSpPr>
          <p:nvPr/>
        </p:nvSpPr>
        <p:spPr bwMode="auto">
          <a:xfrm>
            <a:off x="2719387" y="1441358"/>
            <a:ext cx="482441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bg2"/>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bg2"/>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2"/>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dirty="0">
                <a:solidFill>
                  <a:schemeClr val="bg1"/>
                </a:solidFill>
              </a:rPr>
              <a:t>Total Eclipse - Umbral</a:t>
            </a:r>
          </a:p>
        </p:txBody>
      </p:sp>
      <p:sp>
        <p:nvSpPr>
          <p:cNvPr id="66566" name="Text Box 7"/>
          <p:cNvSpPr txBox="1">
            <a:spLocks noChangeArrowheads="1"/>
          </p:cNvSpPr>
          <p:nvPr/>
        </p:nvSpPr>
        <p:spPr bwMode="auto">
          <a:xfrm>
            <a:off x="2719387" y="3200400"/>
            <a:ext cx="5472112"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bg2"/>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bg2"/>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2"/>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dirty="0">
                <a:solidFill>
                  <a:schemeClr val="bg1"/>
                </a:solidFill>
              </a:rPr>
              <a:t>Annular Eclipse - </a:t>
            </a:r>
            <a:r>
              <a:rPr lang="en-CA" altLang="en-US" dirty="0" err="1">
                <a:solidFill>
                  <a:schemeClr val="bg1"/>
                </a:solidFill>
              </a:rPr>
              <a:t>Antumbral</a:t>
            </a:r>
            <a:endParaRPr lang="en-CA" altLang="en-US" dirty="0">
              <a:solidFill>
                <a:schemeClr val="bg1"/>
              </a:solidFill>
            </a:endParaRPr>
          </a:p>
        </p:txBody>
      </p:sp>
      <p:pic>
        <p:nvPicPr>
          <p:cNvPr id="66567" name="Picture 8"/>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628650" y="4600585"/>
            <a:ext cx="1384054" cy="103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8" name="Text Box 9"/>
          <p:cNvSpPr txBox="1">
            <a:spLocks noChangeArrowheads="1"/>
          </p:cNvSpPr>
          <p:nvPr/>
        </p:nvSpPr>
        <p:spPr bwMode="auto">
          <a:xfrm>
            <a:off x="2719386" y="4953000"/>
            <a:ext cx="547211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bg2"/>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bg2"/>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2"/>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dirty="0">
                <a:solidFill>
                  <a:schemeClr val="bg1"/>
                </a:solidFill>
              </a:rPr>
              <a:t>Partial Eclipse - Penumbral</a:t>
            </a:r>
          </a:p>
        </p:txBody>
      </p:sp>
      <p:sp>
        <p:nvSpPr>
          <p:cNvPr id="2" name="Title 1"/>
          <p:cNvSpPr>
            <a:spLocks noGrp="1"/>
          </p:cNvSpPr>
          <p:nvPr>
            <p:ph type="title"/>
          </p:nvPr>
        </p:nvSpPr>
        <p:spPr>
          <a:xfrm>
            <a:off x="628650" y="0"/>
            <a:ext cx="7886700" cy="1325563"/>
          </a:xfrm>
        </p:spPr>
        <p:txBody>
          <a:bodyPr/>
          <a:lstStyle/>
          <a:p>
            <a:pPr algn="ctr"/>
            <a:r>
              <a:rPr lang="en-US" dirty="0">
                <a:solidFill>
                  <a:schemeClr val="bg1"/>
                </a:solidFill>
              </a:rPr>
              <a:t>Solar Eclipse Types</a:t>
            </a: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7"/>
            <a:ext cx="7886700" cy="1325563"/>
          </a:xfrm>
        </p:spPr>
        <p:txBody>
          <a:bodyPr/>
          <a:lstStyle/>
          <a:p>
            <a:pPr algn="ctr"/>
            <a:r>
              <a:rPr lang="en-US" dirty="0">
                <a:solidFill>
                  <a:schemeClr val="bg1"/>
                </a:solidFill>
              </a:rPr>
              <a:t>Why are there different types of solar eclipses?</a:t>
            </a:r>
          </a:p>
        </p:txBody>
      </p:sp>
      <p:sp>
        <p:nvSpPr>
          <p:cNvPr id="3" name="Content Placeholder 2"/>
          <p:cNvSpPr>
            <a:spLocks noGrp="1"/>
          </p:cNvSpPr>
          <p:nvPr>
            <p:ph idx="1"/>
          </p:nvPr>
        </p:nvSpPr>
        <p:spPr>
          <a:xfrm>
            <a:off x="1243013" y="2514600"/>
            <a:ext cx="6657975" cy="2822575"/>
          </a:xfrm>
        </p:spPr>
        <p:txBody>
          <a:bodyPr/>
          <a:lstStyle/>
          <a:p>
            <a:pPr marL="0" indent="0" algn="ctr">
              <a:buNone/>
            </a:pPr>
            <a:r>
              <a:rPr lang="en-US" dirty="0">
                <a:solidFill>
                  <a:schemeClr val="bg1"/>
                </a:solidFill>
              </a:rPr>
              <a:t>The orbits of Earth and the Moon are not perfect</a:t>
            </a:r>
          </a:p>
          <a:p>
            <a:pPr marL="0" indent="0" algn="ctr">
              <a:buNone/>
            </a:pPr>
            <a:endParaRPr lang="en-US" dirty="0">
              <a:solidFill>
                <a:schemeClr val="bg1"/>
              </a:solidFill>
            </a:endParaRPr>
          </a:p>
          <a:p>
            <a:pPr marL="0" indent="0" algn="ctr">
              <a:buNone/>
            </a:pPr>
            <a:r>
              <a:rPr lang="en-US" dirty="0">
                <a:solidFill>
                  <a:schemeClr val="bg1"/>
                </a:solidFill>
              </a:rPr>
              <a:t>It just depends how Earth aligns with the Moon’s shadow from the Sun</a:t>
            </a:r>
          </a:p>
          <a:p>
            <a:pPr marL="0" indent="0">
              <a:buNone/>
            </a:pPr>
            <a:endParaRPr lang="en-US" dirty="0">
              <a:solidFill>
                <a:schemeClr val="bg1"/>
              </a:solidFill>
            </a:endParaRPr>
          </a:p>
        </p:txBody>
      </p:sp>
    </p:spTree>
    <p:extLst>
      <p:ext uri="{BB962C8B-B14F-4D97-AF65-F5344CB8AC3E}">
        <p14:creationId xmlns:p14="http://schemas.microsoft.com/office/powerpoint/2010/main" val="2115109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0" name="Title 8"/>
          <p:cNvSpPr>
            <a:spLocks noGrp="1"/>
          </p:cNvSpPr>
          <p:nvPr>
            <p:ph type="title"/>
          </p:nvPr>
        </p:nvSpPr>
        <p:spPr>
          <a:xfrm>
            <a:off x="390525" y="0"/>
            <a:ext cx="8362950" cy="1325563"/>
          </a:xfrm>
        </p:spPr>
        <p:txBody>
          <a:bodyPr/>
          <a:lstStyle/>
          <a:p>
            <a:pPr algn="ctr"/>
            <a:r>
              <a:rPr lang="en-US" altLang="en-US" dirty="0">
                <a:solidFill>
                  <a:schemeClr val="bg1"/>
                </a:solidFill>
                <a:ea typeface="ＭＳ Ｐゴシック" panose="020B0600070205080204" pitchFamily="34" charset="-128"/>
              </a:rPr>
              <a:t>Location of Earth determines eclipse</a:t>
            </a:r>
          </a:p>
        </p:txBody>
      </p:sp>
      <p:sp>
        <p:nvSpPr>
          <p:cNvPr id="64519" name="Text Box 10"/>
          <p:cNvSpPr txBox="1">
            <a:spLocks noChangeArrowheads="1"/>
          </p:cNvSpPr>
          <p:nvPr/>
        </p:nvSpPr>
        <p:spPr bwMode="auto">
          <a:xfrm>
            <a:off x="123825" y="5715000"/>
            <a:ext cx="3457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bg2"/>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bg2"/>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2"/>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b="1" i="1" dirty="0">
                <a:solidFill>
                  <a:schemeClr val="bg1"/>
                </a:solidFill>
                <a:latin typeface="Arial" panose="020B0604020202020204" pitchFamily="34" charset="0"/>
              </a:rPr>
              <a:t>Not to scale!!</a:t>
            </a:r>
          </a:p>
        </p:txBody>
      </p:sp>
      <p:pic>
        <p:nvPicPr>
          <p:cNvPr id="22" name="Picture 5"/>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4123" t="2745" r="5148" b="3631"/>
          <a:stretch/>
        </p:blipFill>
        <p:spPr bwMode="auto">
          <a:xfrm>
            <a:off x="4298181" y="1006154"/>
            <a:ext cx="1481703" cy="1506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8"/>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2832203" y="4391783"/>
            <a:ext cx="1257283" cy="943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4"/>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6640442" y="4711229"/>
            <a:ext cx="1616232" cy="1308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4534" name="Group 64533"/>
          <p:cNvGrpSpPr/>
          <p:nvPr/>
        </p:nvGrpSpPr>
        <p:grpSpPr>
          <a:xfrm>
            <a:off x="176213" y="1262947"/>
            <a:ext cx="8791575" cy="3766253"/>
            <a:chOff x="123825" y="1752600"/>
            <a:chExt cx="7648576" cy="3276600"/>
          </a:xfrm>
        </p:grpSpPr>
        <p:sp>
          <p:nvSpPr>
            <p:cNvPr id="9" name="Oval 8"/>
            <p:cNvSpPr/>
            <p:nvPr/>
          </p:nvSpPr>
          <p:spPr>
            <a:xfrm>
              <a:off x="123825" y="2562225"/>
              <a:ext cx="1733550" cy="173355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524" name="Isosceles Triangle 64523"/>
            <p:cNvSpPr/>
            <p:nvPr/>
          </p:nvSpPr>
          <p:spPr>
            <a:xfrm rot="16200000">
              <a:off x="4746039" y="1485900"/>
              <a:ext cx="2166528" cy="3886197"/>
            </a:xfrm>
            <a:prstGeom prst="triangle">
              <a:avLst>
                <a:gd name="adj" fmla="val 490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Isosceles Triangle 44"/>
            <p:cNvSpPr/>
            <p:nvPr/>
          </p:nvSpPr>
          <p:spPr>
            <a:xfrm rot="16200000">
              <a:off x="4069963" y="3079362"/>
              <a:ext cx="422202" cy="734271"/>
            </a:xfrm>
            <a:prstGeom prst="triangle">
              <a:avLst>
                <a:gd name="adj" fmla="val 490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Isosceles Triangle 46"/>
            <p:cNvSpPr/>
            <p:nvPr/>
          </p:nvSpPr>
          <p:spPr>
            <a:xfrm rot="16200000">
              <a:off x="6835850" y="2703849"/>
              <a:ext cx="427647" cy="1445454"/>
            </a:xfrm>
            <a:prstGeom prst="triangle">
              <a:avLst>
                <a:gd name="adj" fmla="val 49067"/>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Isosceles Triangle 45"/>
            <p:cNvSpPr/>
            <p:nvPr/>
          </p:nvSpPr>
          <p:spPr>
            <a:xfrm rot="5400000" flipH="1">
              <a:off x="5336713" y="2699280"/>
              <a:ext cx="405006" cy="1477231"/>
            </a:xfrm>
            <a:prstGeom prst="triangle">
              <a:avLst>
                <a:gd name="adj" fmla="val 4906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p:cNvCxnSpPr/>
            <p:nvPr/>
          </p:nvCxnSpPr>
          <p:spPr>
            <a:xfrm flipV="1">
              <a:off x="1143000" y="2345737"/>
              <a:ext cx="6629401" cy="1890683"/>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endCxn id="47" idx="4"/>
            </p:cNvCxnSpPr>
            <p:nvPr/>
          </p:nvCxnSpPr>
          <p:spPr>
            <a:xfrm flipV="1">
              <a:off x="1143000" y="3212752"/>
              <a:ext cx="6629401" cy="1023668"/>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endCxn id="47" idx="2"/>
            </p:cNvCxnSpPr>
            <p:nvPr/>
          </p:nvCxnSpPr>
          <p:spPr>
            <a:xfrm>
              <a:off x="1219200" y="2689650"/>
              <a:ext cx="6553201" cy="950749"/>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143000" y="2689650"/>
              <a:ext cx="6629401" cy="1822613"/>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4437801" y="3150563"/>
              <a:ext cx="556871" cy="556871"/>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4527" name="Straight Connector 64526"/>
            <p:cNvCxnSpPr/>
            <p:nvPr/>
          </p:nvCxnSpPr>
          <p:spPr>
            <a:xfrm>
              <a:off x="7772401" y="1752600"/>
              <a:ext cx="0" cy="3276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4535" name="TextBox 64534"/>
          <p:cNvSpPr txBox="1"/>
          <p:nvPr/>
        </p:nvSpPr>
        <p:spPr>
          <a:xfrm>
            <a:off x="797778" y="2984353"/>
            <a:ext cx="749479" cy="461665"/>
          </a:xfrm>
          <a:prstGeom prst="rect">
            <a:avLst/>
          </a:prstGeom>
          <a:noFill/>
        </p:spPr>
        <p:txBody>
          <a:bodyPr wrap="square" rtlCol="0">
            <a:spAutoFit/>
          </a:bodyPr>
          <a:lstStyle/>
          <a:p>
            <a:pPr algn="ctr"/>
            <a:r>
              <a:rPr lang="en-US" sz="2400" b="1" dirty="0">
                <a:latin typeface="+mn-lt"/>
              </a:rPr>
              <a:t>Sun</a:t>
            </a:r>
          </a:p>
        </p:txBody>
      </p:sp>
      <p:sp>
        <p:nvSpPr>
          <p:cNvPr id="59" name="TextBox 58"/>
          <p:cNvSpPr txBox="1"/>
          <p:nvPr/>
        </p:nvSpPr>
        <p:spPr>
          <a:xfrm>
            <a:off x="4912378" y="2994439"/>
            <a:ext cx="1103835" cy="369332"/>
          </a:xfrm>
          <a:prstGeom prst="rect">
            <a:avLst/>
          </a:prstGeom>
          <a:noFill/>
        </p:spPr>
        <p:txBody>
          <a:bodyPr wrap="square" rtlCol="0">
            <a:spAutoFit/>
          </a:bodyPr>
          <a:lstStyle/>
          <a:p>
            <a:pPr algn="ctr"/>
            <a:r>
              <a:rPr lang="en-US" b="1" dirty="0">
                <a:latin typeface="+mn-lt"/>
              </a:rPr>
              <a:t>Moon</a:t>
            </a:r>
          </a:p>
        </p:txBody>
      </p:sp>
      <p:sp>
        <p:nvSpPr>
          <p:cNvPr id="64536" name="Arc 64535"/>
          <p:cNvSpPr/>
          <p:nvPr/>
        </p:nvSpPr>
        <p:spPr>
          <a:xfrm>
            <a:off x="4800600" y="1752600"/>
            <a:ext cx="1300389" cy="2939002"/>
          </a:xfrm>
          <a:prstGeom prst="arc">
            <a:avLst/>
          </a:prstGeom>
          <a:ln w="28575">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 name="Arc 60"/>
          <p:cNvSpPr/>
          <p:nvPr/>
        </p:nvSpPr>
        <p:spPr>
          <a:xfrm flipV="1">
            <a:off x="1347692" y="2331715"/>
            <a:ext cx="6155923" cy="2722451"/>
          </a:xfrm>
          <a:prstGeom prst="arc">
            <a:avLst>
              <a:gd name="adj1" fmla="val 15634307"/>
              <a:gd name="adj2" fmla="val 0"/>
            </a:avLst>
          </a:prstGeom>
          <a:ln w="28575">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 name="Arc 61"/>
          <p:cNvSpPr/>
          <p:nvPr/>
        </p:nvSpPr>
        <p:spPr>
          <a:xfrm flipV="1">
            <a:off x="7503616" y="1006154"/>
            <a:ext cx="1300901" cy="4328750"/>
          </a:xfrm>
          <a:prstGeom prst="arc">
            <a:avLst/>
          </a:prstGeom>
          <a:ln w="28575">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Arc 64"/>
          <p:cNvSpPr/>
          <p:nvPr/>
        </p:nvSpPr>
        <p:spPr>
          <a:xfrm flipV="1">
            <a:off x="1958611" y="381000"/>
            <a:ext cx="5204189" cy="4673166"/>
          </a:xfrm>
          <a:prstGeom prst="arc">
            <a:avLst>
              <a:gd name="adj1" fmla="val 15634307"/>
              <a:gd name="adj2" fmla="val 0"/>
            </a:avLst>
          </a:prstGeom>
          <a:ln w="28575">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537" name="TextBox 64536"/>
          <p:cNvSpPr txBox="1"/>
          <p:nvPr/>
        </p:nvSpPr>
        <p:spPr>
          <a:xfrm>
            <a:off x="2912816" y="1450826"/>
            <a:ext cx="1717376" cy="523220"/>
          </a:xfrm>
          <a:prstGeom prst="rect">
            <a:avLst/>
          </a:prstGeom>
          <a:noFill/>
        </p:spPr>
        <p:txBody>
          <a:bodyPr wrap="square" rtlCol="0">
            <a:spAutoFit/>
          </a:bodyPr>
          <a:lstStyle/>
          <a:p>
            <a:pPr algn="ctr"/>
            <a:r>
              <a:rPr lang="en-US" sz="2800" dirty="0">
                <a:solidFill>
                  <a:schemeClr val="bg1"/>
                </a:solidFill>
              </a:rPr>
              <a:t>Total</a:t>
            </a:r>
          </a:p>
        </p:txBody>
      </p:sp>
      <p:sp>
        <p:nvSpPr>
          <p:cNvPr id="67" name="TextBox 66"/>
          <p:cNvSpPr txBox="1"/>
          <p:nvPr/>
        </p:nvSpPr>
        <p:spPr>
          <a:xfrm>
            <a:off x="1219200" y="4658380"/>
            <a:ext cx="1717376" cy="523220"/>
          </a:xfrm>
          <a:prstGeom prst="rect">
            <a:avLst/>
          </a:prstGeom>
          <a:noFill/>
        </p:spPr>
        <p:txBody>
          <a:bodyPr wrap="square" rtlCol="0">
            <a:spAutoFit/>
          </a:bodyPr>
          <a:lstStyle/>
          <a:p>
            <a:pPr algn="ctr"/>
            <a:r>
              <a:rPr lang="en-US" sz="2800" dirty="0">
                <a:solidFill>
                  <a:schemeClr val="bg1"/>
                </a:solidFill>
              </a:rPr>
              <a:t>Partial</a:t>
            </a:r>
          </a:p>
        </p:txBody>
      </p:sp>
      <p:sp>
        <p:nvSpPr>
          <p:cNvPr id="68" name="TextBox 67"/>
          <p:cNvSpPr txBox="1"/>
          <p:nvPr/>
        </p:nvSpPr>
        <p:spPr>
          <a:xfrm>
            <a:off x="5140624" y="5115580"/>
            <a:ext cx="1717376" cy="523220"/>
          </a:xfrm>
          <a:prstGeom prst="rect">
            <a:avLst/>
          </a:prstGeom>
          <a:noFill/>
        </p:spPr>
        <p:txBody>
          <a:bodyPr wrap="square" rtlCol="0">
            <a:spAutoFit/>
          </a:bodyPr>
          <a:lstStyle/>
          <a:p>
            <a:pPr algn="ctr"/>
            <a:r>
              <a:rPr lang="en-US" sz="2800" dirty="0">
                <a:solidFill>
                  <a:schemeClr val="bg1"/>
                </a:solidFill>
              </a:rPr>
              <a:t>Annular</a:t>
            </a:r>
          </a:p>
        </p:txBody>
      </p:sp>
    </p:spTree>
    <p:extLst>
      <p:ext uri="{BB962C8B-B14F-4D97-AF65-F5344CB8AC3E}">
        <p14:creationId xmlns:p14="http://schemas.microsoft.com/office/powerpoint/2010/main" val="3220049872"/>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5" name="Text Box 6"/>
          <p:cNvSpPr txBox="1">
            <a:spLocks noChangeArrowheads="1"/>
          </p:cNvSpPr>
          <p:nvPr/>
        </p:nvSpPr>
        <p:spPr bwMode="auto">
          <a:xfrm>
            <a:off x="3682462" y="1557557"/>
            <a:ext cx="482441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bg2"/>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bg2"/>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2"/>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dirty="0">
                <a:solidFill>
                  <a:schemeClr val="bg1"/>
                </a:solidFill>
              </a:rPr>
              <a:t>Total Eclipse - Umbral</a:t>
            </a:r>
          </a:p>
        </p:txBody>
      </p:sp>
      <p:sp>
        <p:nvSpPr>
          <p:cNvPr id="66568" name="Text Box 9"/>
          <p:cNvSpPr txBox="1">
            <a:spLocks noChangeArrowheads="1"/>
          </p:cNvSpPr>
          <p:nvPr/>
        </p:nvSpPr>
        <p:spPr bwMode="auto">
          <a:xfrm>
            <a:off x="3714751" y="3088371"/>
            <a:ext cx="48958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bg2"/>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bg2"/>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2"/>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dirty="0">
                <a:solidFill>
                  <a:schemeClr val="bg1"/>
                </a:solidFill>
              </a:rPr>
              <a:t>Partial Eclipse - Umbral</a:t>
            </a:r>
          </a:p>
        </p:txBody>
      </p:sp>
      <p:sp>
        <p:nvSpPr>
          <p:cNvPr id="2" name="Title 1"/>
          <p:cNvSpPr>
            <a:spLocks noGrp="1"/>
          </p:cNvSpPr>
          <p:nvPr>
            <p:ph type="title"/>
          </p:nvPr>
        </p:nvSpPr>
        <p:spPr>
          <a:xfrm>
            <a:off x="628650" y="0"/>
            <a:ext cx="7886700" cy="1325563"/>
          </a:xfrm>
        </p:spPr>
        <p:txBody>
          <a:bodyPr/>
          <a:lstStyle/>
          <a:p>
            <a:pPr algn="ctr"/>
            <a:r>
              <a:rPr lang="en-US" dirty="0">
                <a:solidFill>
                  <a:schemeClr val="bg1"/>
                </a:solidFill>
              </a:rPr>
              <a:t>Lunar Eclipse Types</a:t>
            </a: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0866" r="10359"/>
          <a:stretch/>
        </p:blipFill>
        <p:spPr>
          <a:xfrm>
            <a:off x="1219200" y="990600"/>
            <a:ext cx="1689375" cy="1713353"/>
          </a:xfrm>
          <a:prstGeom prst="rect">
            <a:avLst/>
          </a:prstGeom>
        </p:spPr>
      </p:pic>
      <p:pic>
        <p:nvPicPr>
          <p:cNvPr id="4" name="Picture 3"/>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318001" y="2743200"/>
            <a:ext cx="1491772" cy="1432101"/>
          </a:xfrm>
          <a:prstGeom prst="rect">
            <a:avLst/>
          </a:prstGeom>
        </p:spPr>
      </p:pic>
      <p:sp>
        <p:nvSpPr>
          <p:cNvPr id="12" name="Text Box 9"/>
          <p:cNvSpPr txBox="1">
            <a:spLocks noChangeArrowheads="1"/>
          </p:cNvSpPr>
          <p:nvPr/>
        </p:nvSpPr>
        <p:spPr bwMode="auto">
          <a:xfrm>
            <a:off x="3714750" y="4592154"/>
            <a:ext cx="48006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bg2"/>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bg2"/>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2"/>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dirty="0">
                <a:solidFill>
                  <a:schemeClr val="bg1"/>
                </a:solidFill>
              </a:rPr>
              <a:t>Penumbral Eclipse</a:t>
            </a:r>
          </a:p>
        </p:txBody>
      </p:sp>
      <p:grpSp>
        <p:nvGrpSpPr>
          <p:cNvPr id="7" name="Group 6"/>
          <p:cNvGrpSpPr/>
          <p:nvPr/>
        </p:nvGrpSpPr>
        <p:grpSpPr>
          <a:xfrm>
            <a:off x="589470" y="4267200"/>
            <a:ext cx="2814510" cy="1598678"/>
            <a:chOff x="589470" y="4419600"/>
            <a:chExt cx="2814510" cy="1598678"/>
          </a:xfrm>
        </p:grpSpPr>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t="3324" b="16879"/>
            <a:stretch/>
          </p:blipFill>
          <p:spPr>
            <a:xfrm>
              <a:off x="667831" y="4419600"/>
              <a:ext cx="2736149" cy="1229346"/>
            </a:xfrm>
            <a:prstGeom prst="rect">
              <a:avLst/>
            </a:prstGeom>
          </p:spPr>
        </p:pic>
        <p:sp>
          <p:nvSpPr>
            <p:cNvPr id="6" name="TextBox 5"/>
            <p:cNvSpPr txBox="1"/>
            <p:nvPr/>
          </p:nvSpPr>
          <p:spPr>
            <a:xfrm>
              <a:off x="589470" y="5648946"/>
              <a:ext cx="1407255" cy="369332"/>
            </a:xfrm>
            <a:prstGeom prst="rect">
              <a:avLst/>
            </a:prstGeom>
            <a:noFill/>
          </p:spPr>
          <p:txBody>
            <a:bodyPr wrap="square" rtlCol="0">
              <a:spAutoFit/>
            </a:bodyPr>
            <a:lstStyle/>
            <a:p>
              <a:pPr algn="ctr"/>
              <a:r>
                <a:rPr lang="en-US" dirty="0">
                  <a:solidFill>
                    <a:schemeClr val="bg1"/>
                  </a:solidFill>
                </a:rPr>
                <a:t>Max eclipse</a:t>
              </a:r>
            </a:p>
          </p:txBody>
        </p:sp>
        <p:sp>
          <p:nvSpPr>
            <p:cNvPr id="14" name="TextBox 13"/>
            <p:cNvSpPr txBox="1"/>
            <p:nvPr/>
          </p:nvSpPr>
          <p:spPr>
            <a:xfrm>
              <a:off x="1981200" y="5638800"/>
              <a:ext cx="1407255" cy="369332"/>
            </a:xfrm>
            <a:prstGeom prst="rect">
              <a:avLst/>
            </a:prstGeom>
            <a:noFill/>
          </p:spPr>
          <p:txBody>
            <a:bodyPr wrap="square" rtlCol="0">
              <a:spAutoFit/>
            </a:bodyPr>
            <a:lstStyle/>
            <a:p>
              <a:pPr algn="ctr"/>
              <a:r>
                <a:rPr lang="en-US" dirty="0">
                  <a:solidFill>
                    <a:schemeClr val="bg1"/>
                  </a:solidFill>
                </a:rPr>
                <a:t>No eclipse</a:t>
              </a:r>
            </a:p>
          </p:txBody>
        </p:sp>
      </p:grpSp>
    </p:spTree>
    <p:extLst>
      <p:ext uri="{BB962C8B-B14F-4D97-AF65-F5344CB8AC3E}">
        <p14:creationId xmlns:p14="http://schemas.microsoft.com/office/powerpoint/2010/main" val="2635494501"/>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025" y="0"/>
            <a:ext cx="8743950" cy="1325563"/>
          </a:xfrm>
        </p:spPr>
        <p:txBody>
          <a:bodyPr/>
          <a:lstStyle/>
          <a:p>
            <a:pPr algn="ctr"/>
            <a:r>
              <a:rPr lang="en-US" dirty="0">
                <a:solidFill>
                  <a:schemeClr val="bg1"/>
                </a:solidFill>
              </a:rPr>
              <a:t>Location of Moon determines eclipse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14400"/>
            <a:ext cx="9144000" cy="5143500"/>
          </a:xfrm>
          <a:prstGeom prst="rect">
            <a:avLst/>
          </a:prstGeom>
        </p:spPr>
      </p:pic>
    </p:spTree>
    <p:extLst>
      <p:ext uri="{BB962C8B-B14F-4D97-AF65-F5344CB8AC3E}">
        <p14:creationId xmlns:p14="http://schemas.microsoft.com/office/powerpoint/2010/main" val="1407250446"/>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b="4330"/>
          <a:stretch/>
        </p:blipFill>
        <p:spPr bwMode="auto">
          <a:xfrm>
            <a:off x="3200401" y="0"/>
            <a:ext cx="5943600" cy="592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1" name="Rectangle 2"/>
          <p:cNvSpPr>
            <a:spLocks noGrp="1" noChangeArrowheads="1"/>
          </p:cNvSpPr>
          <p:nvPr>
            <p:ph type="title"/>
          </p:nvPr>
        </p:nvSpPr>
        <p:spPr>
          <a:xfrm>
            <a:off x="628650" y="0"/>
            <a:ext cx="7886700" cy="1325563"/>
          </a:xfrm>
        </p:spPr>
        <p:txBody>
          <a:bodyPr/>
          <a:lstStyle/>
          <a:p>
            <a:pPr algn="l"/>
            <a:r>
              <a:rPr lang="en-CA" altLang="en-US" dirty="0">
                <a:solidFill>
                  <a:schemeClr val="bg1"/>
                </a:solidFill>
                <a:ea typeface="ＭＳ Ｐゴシック" panose="020B0600070205080204" pitchFamily="34" charset="-128"/>
              </a:rPr>
              <a:t>Lunar Eclipse</a:t>
            </a:r>
          </a:p>
        </p:txBody>
      </p:sp>
      <p:sp>
        <p:nvSpPr>
          <p:cNvPr id="68614" name="Text Box 6"/>
          <p:cNvSpPr txBox="1">
            <a:spLocks noChangeArrowheads="1"/>
          </p:cNvSpPr>
          <p:nvPr/>
        </p:nvSpPr>
        <p:spPr bwMode="auto">
          <a:xfrm>
            <a:off x="403225" y="2890391"/>
            <a:ext cx="287337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bg2"/>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bg2"/>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2"/>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dirty="0">
                <a:solidFill>
                  <a:schemeClr val="bg1"/>
                </a:solidFill>
                <a:latin typeface="+mn-lt"/>
              </a:rPr>
              <a:t>Why does the moon look red?</a:t>
            </a:r>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2"/>
          <p:cNvSpPr>
            <a:spLocks noGrp="1" noChangeArrowheads="1"/>
          </p:cNvSpPr>
          <p:nvPr>
            <p:ph type="title"/>
          </p:nvPr>
        </p:nvSpPr>
        <p:spPr>
          <a:xfrm>
            <a:off x="628650" y="0"/>
            <a:ext cx="7886700" cy="1325563"/>
          </a:xfrm>
        </p:spPr>
        <p:txBody>
          <a:bodyPr/>
          <a:lstStyle/>
          <a:p>
            <a:r>
              <a:rPr lang="en-CA" altLang="en-US" dirty="0">
                <a:solidFill>
                  <a:schemeClr val="bg1"/>
                </a:solidFill>
                <a:ea typeface="ＭＳ Ｐゴシック" panose="020B0600070205080204" pitchFamily="34" charset="-128"/>
              </a:rPr>
              <a:t>How often do eclipses happen?</a:t>
            </a:r>
          </a:p>
        </p:txBody>
      </p:sp>
      <p:sp>
        <p:nvSpPr>
          <p:cNvPr id="70662" name="Rectangle 3"/>
          <p:cNvSpPr>
            <a:spLocks noGrp="1" noChangeArrowheads="1"/>
          </p:cNvSpPr>
          <p:nvPr>
            <p:ph type="body" idx="4294967295"/>
          </p:nvPr>
        </p:nvSpPr>
        <p:spPr>
          <a:xfrm>
            <a:off x="533400" y="1143000"/>
            <a:ext cx="8229600" cy="4525963"/>
          </a:xfrm>
        </p:spPr>
        <p:txBody>
          <a:bodyPr/>
          <a:lstStyle/>
          <a:p>
            <a:r>
              <a:rPr lang="en-CA" altLang="en-US" dirty="0">
                <a:solidFill>
                  <a:schemeClr val="bg1"/>
                </a:solidFill>
                <a:latin typeface="Malgun Gothic" panose="020B0503020000020004" pitchFamily="34" charset="-127"/>
                <a:ea typeface="ＭＳ Ｐゴシック" panose="020B0600070205080204" pitchFamily="34" charset="-128"/>
              </a:rPr>
              <a:t>Solar Eclipses:</a:t>
            </a:r>
            <a:r>
              <a:rPr lang="en-CA" altLang="en-US" dirty="0">
                <a:solidFill>
                  <a:srgbClr val="F66912"/>
                </a:solidFill>
                <a:latin typeface="Malgun Gothic" panose="020B0503020000020004" pitchFamily="34" charset="-127"/>
                <a:ea typeface="ＭＳ Ｐゴシック" panose="020B0600070205080204" pitchFamily="34" charset="-128"/>
              </a:rPr>
              <a:t> 2-5 </a:t>
            </a:r>
            <a:r>
              <a:rPr lang="en-CA" altLang="en-US" dirty="0">
                <a:solidFill>
                  <a:schemeClr val="bg1"/>
                </a:solidFill>
                <a:latin typeface="Malgun Gothic" panose="020B0503020000020004" pitchFamily="34" charset="-127"/>
                <a:ea typeface="ＭＳ Ｐゴシック" panose="020B0600070205080204" pitchFamily="34" charset="-128"/>
              </a:rPr>
              <a:t>a year are possible</a:t>
            </a:r>
          </a:p>
          <a:p>
            <a:pPr lvl="1"/>
            <a:endParaRPr lang="en-CA" altLang="en-US" baseline="30000" dirty="0">
              <a:solidFill>
                <a:schemeClr val="bg1"/>
              </a:solidFill>
              <a:latin typeface="Malgun Gothic" panose="020B0503020000020004" pitchFamily="34" charset="-127"/>
              <a:ea typeface="ＭＳ Ｐゴシック" panose="020B0600070205080204" pitchFamily="34" charset="-128"/>
            </a:endParaRPr>
          </a:p>
        </p:txBody>
      </p:sp>
      <p:graphicFrame>
        <p:nvGraphicFramePr>
          <p:cNvPr id="2" name="Table 1"/>
          <p:cNvGraphicFramePr>
            <a:graphicFrameLocks noGrp="1"/>
          </p:cNvGraphicFramePr>
          <p:nvPr>
            <p:extLst>
              <p:ext uri="{D42A27DB-BD31-4B8C-83A1-F6EECF244321}">
                <p14:modId xmlns:p14="http://schemas.microsoft.com/office/powerpoint/2010/main" val="99913271"/>
              </p:ext>
            </p:extLst>
          </p:nvPr>
        </p:nvGraphicFramePr>
        <p:xfrm>
          <a:off x="609600" y="1828800"/>
          <a:ext cx="7924800" cy="4041270"/>
        </p:xfrm>
        <a:graphic>
          <a:graphicData uri="http://schemas.openxmlformats.org/drawingml/2006/table">
            <a:tbl>
              <a:tblPr firstRow="1" bandRow="1">
                <a:tableStyleId>{21E4AEA4-8DFA-4A89-87EB-49C32662AFE0}</a:tableStyleId>
              </a:tblPr>
              <a:tblGrid>
                <a:gridCol w="1905000">
                  <a:extLst>
                    <a:ext uri="{9D8B030D-6E8A-4147-A177-3AD203B41FA5}">
                      <a16:colId xmlns:a16="http://schemas.microsoft.com/office/drawing/2014/main" val="2317511006"/>
                    </a:ext>
                  </a:extLst>
                </a:gridCol>
                <a:gridCol w="2743200">
                  <a:extLst>
                    <a:ext uri="{9D8B030D-6E8A-4147-A177-3AD203B41FA5}">
                      <a16:colId xmlns:a16="http://schemas.microsoft.com/office/drawing/2014/main" val="291338118"/>
                    </a:ext>
                  </a:extLst>
                </a:gridCol>
                <a:gridCol w="3276600">
                  <a:extLst>
                    <a:ext uri="{9D8B030D-6E8A-4147-A177-3AD203B41FA5}">
                      <a16:colId xmlns:a16="http://schemas.microsoft.com/office/drawing/2014/main" val="3122413347"/>
                    </a:ext>
                  </a:extLst>
                </a:gridCol>
              </a:tblGrid>
              <a:tr h="384016">
                <a:tc>
                  <a:txBody>
                    <a:bodyPr/>
                    <a:lstStyle/>
                    <a:p>
                      <a:pPr algn="ctr"/>
                      <a:r>
                        <a:rPr lang="en-US" sz="2200" dirty="0"/>
                        <a:t>Eclipse</a:t>
                      </a:r>
                      <a:r>
                        <a:rPr lang="en-US" sz="2200" baseline="0" dirty="0"/>
                        <a:t> type</a:t>
                      </a:r>
                      <a:endParaRPr lang="en-US" sz="2200" dirty="0"/>
                    </a:p>
                  </a:txBody>
                  <a:tcPr marL="113752" marR="113752" marT="56875" marB="56875"/>
                </a:tc>
                <a:tc>
                  <a:txBody>
                    <a:bodyPr/>
                    <a:lstStyle/>
                    <a:p>
                      <a:pPr algn="ctr"/>
                      <a:r>
                        <a:rPr lang="en-US" sz="2200" dirty="0"/>
                        <a:t>Date</a:t>
                      </a:r>
                    </a:p>
                  </a:txBody>
                  <a:tcPr marL="113752" marR="113752" marT="56875" marB="56875"/>
                </a:tc>
                <a:tc>
                  <a:txBody>
                    <a:bodyPr/>
                    <a:lstStyle/>
                    <a:p>
                      <a:pPr algn="ctr"/>
                      <a:r>
                        <a:rPr lang="en-US" sz="2200" dirty="0"/>
                        <a:t>Visible in North</a:t>
                      </a:r>
                      <a:r>
                        <a:rPr lang="en-US" sz="2200" baseline="0" dirty="0"/>
                        <a:t> America?</a:t>
                      </a:r>
                      <a:endParaRPr lang="en-US" sz="2200" dirty="0"/>
                    </a:p>
                  </a:txBody>
                  <a:tcPr marL="113752" marR="113752" marT="56875" marB="56875"/>
                </a:tc>
                <a:extLst>
                  <a:ext uri="{0D108BD9-81ED-4DB2-BD59-A6C34878D82A}">
                    <a16:rowId xmlns:a16="http://schemas.microsoft.com/office/drawing/2014/main" val="2451978995"/>
                  </a:ext>
                </a:extLst>
              </a:tr>
              <a:tr h="384016">
                <a:tc>
                  <a:txBody>
                    <a:bodyPr/>
                    <a:lstStyle/>
                    <a:p>
                      <a:pPr algn="ctr"/>
                      <a:r>
                        <a:rPr lang="en-US" sz="2200" dirty="0"/>
                        <a:t>Annular</a:t>
                      </a:r>
                    </a:p>
                  </a:txBody>
                  <a:tcPr marL="113752" marR="113752" marT="56875" marB="56875"/>
                </a:tc>
                <a:tc>
                  <a:txBody>
                    <a:bodyPr/>
                    <a:lstStyle/>
                    <a:p>
                      <a:pPr algn="ctr"/>
                      <a:r>
                        <a:rPr lang="en-US" sz="2200" dirty="0"/>
                        <a:t>26 Feb 2017</a:t>
                      </a:r>
                    </a:p>
                  </a:txBody>
                  <a:tcPr marL="113752" marR="113752" marT="56875" marB="56875"/>
                </a:tc>
                <a:tc>
                  <a:txBody>
                    <a:bodyPr/>
                    <a:lstStyle/>
                    <a:p>
                      <a:pPr algn="ctr"/>
                      <a:r>
                        <a:rPr lang="en-US" sz="2200" dirty="0"/>
                        <a:t>No</a:t>
                      </a:r>
                    </a:p>
                  </a:txBody>
                  <a:tcPr marL="113752" marR="113752" marT="56875" marB="56875"/>
                </a:tc>
                <a:extLst>
                  <a:ext uri="{0D108BD9-81ED-4DB2-BD59-A6C34878D82A}">
                    <a16:rowId xmlns:a16="http://schemas.microsoft.com/office/drawing/2014/main" val="1527124855"/>
                  </a:ext>
                </a:extLst>
              </a:tr>
              <a:tr h="384016">
                <a:tc>
                  <a:txBody>
                    <a:bodyPr/>
                    <a:lstStyle/>
                    <a:p>
                      <a:pPr algn="ctr"/>
                      <a:r>
                        <a:rPr lang="en-US" sz="2200" dirty="0"/>
                        <a:t>Total</a:t>
                      </a:r>
                    </a:p>
                  </a:txBody>
                  <a:tcPr marL="113752" marR="113752" marT="56875" marB="56875"/>
                </a:tc>
                <a:tc>
                  <a:txBody>
                    <a:bodyPr/>
                    <a:lstStyle/>
                    <a:p>
                      <a:pPr algn="ctr"/>
                      <a:r>
                        <a:rPr lang="en-US" sz="2200" dirty="0"/>
                        <a:t>21 Aug 2017</a:t>
                      </a:r>
                    </a:p>
                  </a:txBody>
                  <a:tcPr marL="113752" marR="113752" marT="56875" marB="56875"/>
                </a:tc>
                <a:tc>
                  <a:txBody>
                    <a:bodyPr/>
                    <a:lstStyle/>
                    <a:p>
                      <a:pPr algn="ctr"/>
                      <a:r>
                        <a:rPr lang="en-US" sz="2200" dirty="0"/>
                        <a:t>Yes!!</a:t>
                      </a:r>
                    </a:p>
                  </a:txBody>
                  <a:tcPr marL="113752" marR="113752" marT="56875" marB="56875"/>
                </a:tc>
                <a:extLst>
                  <a:ext uri="{0D108BD9-81ED-4DB2-BD59-A6C34878D82A}">
                    <a16:rowId xmlns:a16="http://schemas.microsoft.com/office/drawing/2014/main" val="3748941345"/>
                  </a:ext>
                </a:extLst>
              </a:tr>
              <a:tr h="384016">
                <a:tc>
                  <a:txBody>
                    <a:bodyPr/>
                    <a:lstStyle/>
                    <a:p>
                      <a:pPr algn="ctr"/>
                      <a:r>
                        <a:rPr lang="en-US" sz="2200" dirty="0"/>
                        <a:t>Partial</a:t>
                      </a:r>
                    </a:p>
                  </a:txBody>
                  <a:tcPr marL="113752" marR="113752" marT="56875" marB="56875"/>
                </a:tc>
                <a:tc>
                  <a:txBody>
                    <a:bodyPr/>
                    <a:lstStyle/>
                    <a:p>
                      <a:pPr algn="ctr"/>
                      <a:r>
                        <a:rPr lang="en-US" sz="2200" dirty="0"/>
                        <a:t>15 Feb 2018</a:t>
                      </a:r>
                    </a:p>
                  </a:txBody>
                  <a:tcPr marL="113752" marR="113752" marT="56875" marB="56875"/>
                </a:tc>
                <a:tc>
                  <a:txBody>
                    <a:bodyPr/>
                    <a:lstStyle/>
                    <a:p>
                      <a:pPr algn="ctr"/>
                      <a:r>
                        <a:rPr lang="en-US" sz="2200" dirty="0"/>
                        <a:t>No</a:t>
                      </a:r>
                    </a:p>
                  </a:txBody>
                  <a:tcPr marL="113752" marR="113752" marT="56875" marB="56875"/>
                </a:tc>
                <a:extLst>
                  <a:ext uri="{0D108BD9-81ED-4DB2-BD59-A6C34878D82A}">
                    <a16:rowId xmlns:a16="http://schemas.microsoft.com/office/drawing/2014/main" val="3681195632"/>
                  </a:ext>
                </a:extLst>
              </a:tr>
              <a:tr h="384016">
                <a:tc>
                  <a:txBody>
                    <a:bodyPr/>
                    <a:lstStyle/>
                    <a:p>
                      <a:pPr algn="ctr"/>
                      <a:r>
                        <a:rPr lang="en-US" sz="2200" dirty="0"/>
                        <a:t>Partial</a:t>
                      </a:r>
                    </a:p>
                  </a:txBody>
                  <a:tcPr marL="113752" marR="113752" marT="56875" marB="56875"/>
                </a:tc>
                <a:tc>
                  <a:txBody>
                    <a:bodyPr/>
                    <a:lstStyle/>
                    <a:p>
                      <a:pPr algn="ctr"/>
                      <a:r>
                        <a:rPr lang="en-US" sz="2200" dirty="0"/>
                        <a:t>13 Jul 2018</a:t>
                      </a:r>
                    </a:p>
                  </a:txBody>
                  <a:tcPr marL="113752" marR="113752" marT="56875" marB="56875"/>
                </a:tc>
                <a:tc>
                  <a:txBody>
                    <a:bodyPr/>
                    <a:lstStyle/>
                    <a:p>
                      <a:pPr algn="ctr"/>
                      <a:r>
                        <a:rPr lang="en-US" sz="2200" dirty="0"/>
                        <a:t>No</a:t>
                      </a:r>
                    </a:p>
                  </a:txBody>
                  <a:tcPr marL="113752" marR="113752" marT="56875" marB="56875"/>
                </a:tc>
                <a:extLst>
                  <a:ext uri="{0D108BD9-81ED-4DB2-BD59-A6C34878D82A}">
                    <a16:rowId xmlns:a16="http://schemas.microsoft.com/office/drawing/2014/main" val="1832688605"/>
                  </a:ext>
                </a:extLst>
              </a:tr>
              <a:tr h="384016">
                <a:tc>
                  <a:txBody>
                    <a:bodyPr/>
                    <a:lstStyle/>
                    <a:p>
                      <a:pPr algn="ctr"/>
                      <a:r>
                        <a:rPr lang="en-US" sz="2200" dirty="0"/>
                        <a:t>Partial</a:t>
                      </a:r>
                    </a:p>
                  </a:txBody>
                  <a:tcPr marL="113752" marR="113752" marT="56875" marB="56875"/>
                </a:tc>
                <a:tc>
                  <a:txBody>
                    <a:bodyPr/>
                    <a:lstStyle/>
                    <a:p>
                      <a:pPr algn="ctr"/>
                      <a:r>
                        <a:rPr lang="en-US" sz="2200" dirty="0"/>
                        <a:t>11 Aug 2018</a:t>
                      </a:r>
                    </a:p>
                  </a:txBody>
                  <a:tcPr marL="113752" marR="113752" marT="56875" marB="56875"/>
                </a:tc>
                <a:tc>
                  <a:txBody>
                    <a:bodyPr/>
                    <a:lstStyle/>
                    <a:p>
                      <a:pPr algn="ctr"/>
                      <a:r>
                        <a:rPr lang="en-US" sz="2200" dirty="0"/>
                        <a:t>No</a:t>
                      </a:r>
                    </a:p>
                  </a:txBody>
                  <a:tcPr marL="113752" marR="113752" marT="56875" marB="56875"/>
                </a:tc>
                <a:extLst>
                  <a:ext uri="{0D108BD9-81ED-4DB2-BD59-A6C34878D82A}">
                    <a16:rowId xmlns:a16="http://schemas.microsoft.com/office/drawing/2014/main" val="2168231552"/>
                  </a:ext>
                </a:extLst>
              </a:tr>
              <a:tr h="384016">
                <a:tc>
                  <a:txBody>
                    <a:bodyPr/>
                    <a:lstStyle/>
                    <a:p>
                      <a:pPr algn="ctr"/>
                      <a:r>
                        <a:rPr lang="en-US" sz="2200" dirty="0"/>
                        <a:t>Partial</a:t>
                      </a:r>
                    </a:p>
                  </a:txBody>
                  <a:tcPr marL="113752" marR="113752" marT="56875" marB="56875"/>
                </a:tc>
                <a:tc>
                  <a:txBody>
                    <a:bodyPr/>
                    <a:lstStyle/>
                    <a:p>
                      <a:pPr algn="ctr"/>
                      <a:r>
                        <a:rPr lang="en-US" sz="2200" dirty="0"/>
                        <a:t>5 Jan 2019</a:t>
                      </a:r>
                    </a:p>
                  </a:txBody>
                  <a:tcPr marL="113752" marR="113752" marT="56875" marB="56875"/>
                </a:tc>
                <a:tc>
                  <a:txBody>
                    <a:bodyPr/>
                    <a:lstStyle/>
                    <a:p>
                      <a:pPr algn="ctr"/>
                      <a:r>
                        <a:rPr lang="en-US" sz="2200" dirty="0"/>
                        <a:t>No</a:t>
                      </a:r>
                    </a:p>
                  </a:txBody>
                  <a:tcPr marL="113752" marR="113752" marT="56875" marB="56875"/>
                </a:tc>
                <a:extLst>
                  <a:ext uri="{0D108BD9-81ED-4DB2-BD59-A6C34878D82A}">
                    <a16:rowId xmlns:a16="http://schemas.microsoft.com/office/drawing/2014/main" val="531320306"/>
                  </a:ext>
                </a:extLst>
              </a:tr>
              <a:tr h="384016">
                <a:tc>
                  <a:txBody>
                    <a:bodyPr/>
                    <a:lstStyle/>
                    <a:p>
                      <a:pPr algn="ctr"/>
                      <a:r>
                        <a:rPr lang="en-US" sz="2200" dirty="0"/>
                        <a:t>Total</a:t>
                      </a:r>
                    </a:p>
                  </a:txBody>
                  <a:tcPr marL="113752" marR="113752" marT="56875" marB="56875"/>
                </a:tc>
                <a:tc>
                  <a:txBody>
                    <a:bodyPr/>
                    <a:lstStyle/>
                    <a:p>
                      <a:pPr algn="ctr"/>
                      <a:r>
                        <a:rPr lang="en-US" sz="2200" dirty="0"/>
                        <a:t>2 Jul 2019</a:t>
                      </a:r>
                    </a:p>
                  </a:txBody>
                  <a:tcPr marL="113752" marR="113752" marT="56875" marB="56875"/>
                </a:tc>
                <a:tc>
                  <a:txBody>
                    <a:bodyPr/>
                    <a:lstStyle/>
                    <a:p>
                      <a:pPr algn="ctr"/>
                      <a:r>
                        <a:rPr lang="en-US" sz="2200" dirty="0"/>
                        <a:t>No</a:t>
                      </a:r>
                    </a:p>
                  </a:txBody>
                  <a:tcPr marL="113752" marR="113752" marT="56875" marB="56875"/>
                </a:tc>
                <a:extLst>
                  <a:ext uri="{0D108BD9-81ED-4DB2-BD59-A6C34878D82A}">
                    <a16:rowId xmlns:a16="http://schemas.microsoft.com/office/drawing/2014/main" val="4024968937"/>
                  </a:ext>
                </a:extLst>
              </a:tr>
              <a:tr h="384016">
                <a:tc>
                  <a:txBody>
                    <a:bodyPr/>
                    <a:lstStyle/>
                    <a:p>
                      <a:pPr algn="ctr"/>
                      <a:r>
                        <a:rPr lang="en-US" sz="2200" dirty="0"/>
                        <a:t>Annular</a:t>
                      </a:r>
                    </a:p>
                  </a:txBody>
                  <a:tcPr marL="113752" marR="113752" marT="56875" marB="56875"/>
                </a:tc>
                <a:tc>
                  <a:txBody>
                    <a:bodyPr/>
                    <a:lstStyle/>
                    <a:p>
                      <a:pPr algn="ctr"/>
                      <a:r>
                        <a:rPr lang="en-US" sz="2200" dirty="0"/>
                        <a:t>26 Dec 2019</a:t>
                      </a:r>
                    </a:p>
                  </a:txBody>
                  <a:tcPr marL="113752" marR="113752" marT="56875" marB="56875"/>
                </a:tc>
                <a:tc>
                  <a:txBody>
                    <a:bodyPr/>
                    <a:lstStyle/>
                    <a:p>
                      <a:pPr algn="ctr"/>
                      <a:r>
                        <a:rPr lang="en-US" sz="2200" dirty="0"/>
                        <a:t>No</a:t>
                      </a:r>
                    </a:p>
                  </a:txBody>
                  <a:tcPr marL="113752" marR="113752" marT="56875" marB="56875"/>
                </a:tc>
                <a:extLst>
                  <a:ext uri="{0D108BD9-81ED-4DB2-BD59-A6C34878D82A}">
                    <a16:rowId xmlns:a16="http://schemas.microsoft.com/office/drawing/2014/main" val="1914354528"/>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2"/>
          <p:cNvSpPr>
            <a:spLocks noGrp="1" noChangeArrowheads="1"/>
          </p:cNvSpPr>
          <p:nvPr>
            <p:ph type="title"/>
          </p:nvPr>
        </p:nvSpPr>
        <p:spPr>
          <a:xfrm>
            <a:off x="628650" y="0"/>
            <a:ext cx="7886700" cy="1325563"/>
          </a:xfrm>
        </p:spPr>
        <p:txBody>
          <a:bodyPr/>
          <a:lstStyle/>
          <a:p>
            <a:r>
              <a:rPr lang="en-CA" altLang="en-US" dirty="0">
                <a:solidFill>
                  <a:schemeClr val="bg1"/>
                </a:solidFill>
                <a:ea typeface="ＭＳ Ｐゴシック" panose="020B0600070205080204" pitchFamily="34" charset="-128"/>
              </a:rPr>
              <a:t>How often do eclipses happen?</a:t>
            </a:r>
          </a:p>
        </p:txBody>
      </p:sp>
      <p:sp>
        <p:nvSpPr>
          <p:cNvPr id="70662" name="Rectangle 3"/>
          <p:cNvSpPr>
            <a:spLocks noGrp="1" noChangeArrowheads="1"/>
          </p:cNvSpPr>
          <p:nvPr>
            <p:ph type="body" idx="4294967295"/>
          </p:nvPr>
        </p:nvSpPr>
        <p:spPr>
          <a:xfrm>
            <a:off x="533400" y="1143000"/>
            <a:ext cx="8229600" cy="4525963"/>
          </a:xfrm>
        </p:spPr>
        <p:txBody>
          <a:bodyPr/>
          <a:lstStyle/>
          <a:p>
            <a:r>
              <a:rPr lang="en-CA" altLang="en-US" dirty="0">
                <a:solidFill>
                  <a:schemeClr val="bg1"/>
                </a:solidFill>
                <a:latin typeface="Malgun Gothic" panose="020B0503020000020004" pitchFamily="34" charset="-127"/>
                <a:ea typeface="ＭＳ Ｐゴシック" panose="020B0600070205080204" pitchFamily="34" charset="-128"/>
              </a:rPr>
              <a:t>Lunar eclipses:</a:t>
            </a:r>
            <a:r>
              <a:rPr lang="en-CA" altLang="en-US" dirty="0">
                <a:solidFill>
                  <a:srgbClr val="F66912"/>
                </a:solidFill>
                <a:latin typeface="Malgun Gothic" panose="020B0503020000020004" pitchFamily="34" charset="-127"/>
                <a:ea typeface="ＭＳ Ｐゴシック" panose="020B0600070205080204" pitchFamily="34" charset="-128"/>
              </a:rPr>
              <a:t> 0-3 </a:t>
            </a:r>
            <a:r>
              <a:rPr lang="en-CA" altLang="en-US" dirty="0">
                <a:solidFill>
                  <a:schemeClr val="bg1"/>
                </a:solidFill>
                <a:latin typeface="Malgun Gothic" panose="020B0503020000020004" pitchFamily="34" charset="-127"/>
                <a:ea typeface="ＭＳ Ｐゴシック" panose="020B0600070205080204" pitchFamily="34" charset="-128"/>
              </a:rPr>
              <a:t>total eclipses per year</a:t>
            </a:r>
          </a:p>
          <a:p>
            <a:pPr lvl="1"/>
            <a:endParaRPr lang="en-CA" altLang="en-US" baseline="30000" dirty="0">
              <a:solidFill>
                <a:schemeClr val="bg1"/>
              </a:solidFill>
              <a:latin typeface="Malgun Gothic" panose="020B0503020000020004" pitchFamily="34" charset="-127"/>
              <a:ea typeface="ＭＳ Ｐゴシック" panose="020B0600070205080204" pitchFamily="34" charset="-128"/>
            </a:endParaRPr>
          </a:p>
        </p:txBody>
      </p:sp>
      <p:graphicFrame>
        <p:nvGraphicFramePr>
          <p:cNvPr id="2" name="Table 1"/>
          <p:cNvGraphicFramePr>
            <a:graphicFrameLocks noGrp="1"/>
          </p:cNvGraphicFramePr>
          <p:nvPr>
            <p:extLst>
              <p:ext uri="{D42A27DB-BD31-4B8C-83A1-F6EECF244321}">
                <p14:modId xmlns:p14="http://schemas.microsoft.com/office/powerpoint/2010/main" val="4009369049"/>
              </p:ext>
            </p:extLst>
          </p:nvPr>
        </p:nvGraphicFramePr>
        <p:xfrm>
          <a:off x="609600" y="1828800"/>
          <a:ext cx="7924800" cy="4041270"/>
        </p:xfrm>
        <a:graphic>
          <a:graphicData uri="http://schemas.openxmlformats.org/drawingml/2006/table">
            <a:tbl>
              <a:tblPr firstRow="1" bandRow="1">
                <a:tableStyleId>{21E4AEA4-8DFA-4A89-87EB-49C32662AFE0}</a:tableStyleId>
              </a:tblPr>
              <a:tblGrid>
                <a:gridCol w="1905000">
                  <a:extLst>
                    <a:ext uri="{9D8B030D-6E8A-4147-A177-3AD203B41FA5}">
                      <a16:colId xmlns:a16="http://schemas.microsoft.com/office/drawing/2014/main" val="2317511006"/>
                    </a:ext>
                  </a:extLst>
                </a:gridCol>
                <a:gridCol w="2743200">
                  <a:extLst>
                    <a:ext uri="{9D8B030D-6E8A-4147-A177-3AD203B41FA5}">
                      <a16:colId xmlns:a16="http://schemas.microsoft.com/office/drawing/2014/main" val="291338118"/>
                    </a:ext>
                  </a:extLst>
                </a:gridCol>
                <a:gridCol w="3276600">
                  <a:extLst>
                    <a:ext uri="{9D8B030D-6E8A-4147-A177-3AD203B41FA5}">
                      <a16:colId xmlns:a16="http://schemas.microsoft.com/office/drawing/2014/main" val="3122413347"/>
                    </a:ext>
                  </a:extLst>
                </a:gridCol>
              </a:tblGrid>
              <a:tr h="384016">
                <a:tc>
                  <a:txBody>
                    <a:bodyPr/>
                    <a:lstStyle/>
                    <a:p>
                      <a:pPr algn="ctr"/>
                      <a:r>
                        <a:rPr lang="en-US" sz="2200" dirty="0"/>
                        <a:t>Eclipse</a:t>
                      </a:r>
                      <a:r>
                        <a:rPr lang="en-US" sz="2200" baseline="0" dirty="0"/>
                        <a:t> type</a:t>
                      </a:r>
                      <a:endParaRPr lang="en-US" sz="2200" dirty="0"/>
                    </a:p>
                  </a:txBody>
                  <a:tcPr marL="113752" marR="113752" marT="56875" marB="56875"/>
                </a:tc>
                <a:tc>
                  <a:txBody>
                    <a:bodyPr/>
                    <a:lstStyle/>
                    <a:p>
                      <a:pPr algn="ctr"/>
                      <a:r>
                        <a:rPr lang="en-US" sz="2200" dirty="0"/>
                        <a:t>Date</a:t>
                      </a:r>
                    </a:p>
                  </a:txBody>
                  <a:tcPr marL="113752" marR="113752" marT="56875" marB="56875"/>
                </a:tc>
                <a:tc>
                  <a:txBody>
                    <a:bodyPr/>
                    <a:lstStyle/>
                    <a:p>
                      <a:pPr algn="ctr"/>
                      <a:r>
                        <a:rPr lang="en-US" sz="2200" dirty="0"/>
                        <a:t>Visible in North</a:t>
                      </a:r>
                      <a:r>
                        <a:rPr lang="en-US" sz="2200" baseline="0" dirty="0"/>
                        <a:t> America?</a:t>
                      </a:r>
                      <a:endParaRPr lang="en-US" sz="2200" dirty="0"/>
                    </a:p>
                  </a:txBody>
                  <a:tcPr marL="113752" marR="113752" marT="56875" marB="56875"/>
                </a:tc>
                <a:extLst>
                  <a:ext uri="{0D108BD9-81ED-4DB2-BD59-A6C34878D82A}">
                    <a16:rowId xmlns:a16="http://schemas.microsoft.com/office/drawing/2014/main" val="2451978995"/>
                  </a:ext>
                </a:extLst>
              </a:tr>
              <a:tr h="384016">
                <a:tc>
                  <a:txBody>
                    <a:bodyPr/>
                    <a:lstStyle/>
                    <a:p>
                      <a:pPr algn="ctr"/>
                      <a:r>
                        <a:rPr lang="en-US" sz="2200" dirty="0"/>
                        <a:t>Penumbral</a:t>
                      </a:r>
                    </a:p>
                  </a:txBody>
                  <a:tcPr marL="113752" marR="113752" marT="56875" marB="56875"/>
                </a:tc>
                <a:tc>
                  <a:txBody>
                    <a:bodyPr/>
                    <a:lstStyle/>
                    <a:p>
                      <a:pPr algn="ctr"/>
                      <a:r>
                        <a:rPr lang="en-US" sz="2200" dirty="0"/>
                        <a:t>10</a:t>
                      </a:r>
                      <a:r>
                        <a:rPr lang="en-US" sz="2200" baseline="0" dirty="0"/>
                        <a:t> Feb 2017</a:t>
                      </a:r>
                      <a:endParaRPr lang="en-US" sz="2200" dirty="0"/>
                    </a:p>
                  </a:txBody>
                  <a:tcPr marL="113752" marR="113752" marT="56875" marB="56875"/>
                </a:tc>
                <a:tc>
                  <a:txBody>
                    <a:bodyPr/>
                    <a:lstStyle/>
                    <a:p>
                      <a:pPr algn="ctr"/>
                      <a:r>
                        <a:rPr lang="en-US" sz="2200" dirty="0"/>
                        <a:t>Yes</a:t>
                      </a:r>
                    </a:p>
                  </a:txBody>
                  <a:tcPr marL="113752" marR="113752" marT="56875" marB="56875"/>
                </a:tc>
                <a:extLst>
                  <a:ext uri="{0D108BD9-81ED-4DB2-BD59-A6C34878D82A}">
                    <a16:rowId xmlns:a16="http://schemas.microsoft.com/office/drawing/2014/main" val="1527124855"/>
                  </a:ext>
                </a:extLst>
              </a:tr>
              <a:tr h="384016">
                <a:tc>
                  <a:txBody>
                    <a:bodyPr/>
                    <a:lstStyle/>
                    <a:p>
                      <a:pPr algn="ctr"/>
                      <a:r>
                        <a:rPr lang="en-US" sz="2200" dirty="0"/>
                        <a:t>Partial</a:t>
                      </a:r>
                    </a:p>
                  </a:txBody>
                  <a:tcPr marL="113752" marR="113752" marT="56875" marB="56875"/>
                </a:tc>
                <a:tc>
                  <a:txBody>
                    <a:bodyPr/>
                    <a:lstStyle/>
                    <a:p>
                      <a:pPr algn="ctr"/>
                      <a:r>
                        <a:rPr lang="en-US" sz="2200" dirty="0"/>
                        <a:t>7 Aug 2017</a:t>
                      </a:r>
                    </a:p>
                  </a:txBody>
                  <a:tcPr marL="113752" marR="113752" marT="56875" marB="56875"/>
                </a:tc>
                <a:tc>
                  <a:txBody>
                    <a:bodyPr/>
                    <a:lstStyle/>
                    <a:p>
                      <a:pPr algn="ctr"/>
                      <a:r>
                        <a:rPr lang="en-US" sz="2200" dirty="0"/>
                        <a:t>No</a:t>
                      </a:r>
                    </a:p>
                  </a:txBody>
                  <a:tcPr marL="113752" marR="113752" marT="56875" marB="56875"/>
                </a:tc>
                <a:extLst>
                  <a:ext uri="{0D108BD9-81ED-4DB2-BD59-A6C34878D82A}">
                    <a16:rowId xmlns:a16="http://schemas.microsoft.com/office/drawing/2014/main" val="3748941345"/>
                  </a:ext>
                </a:extLst>
              </a:tr>
              <a:tr h="384016">
                <a:tc>
                  <a:txBody>
                    <a:bodyPr/>
                    <a:lstStyle/>
                    <a:p>
                      <a:pPr algn="ctr"/>
                      <a:r>
                        <a:rPr lang="en-US" sz="2200" dirty="0"/>
                        <a:t>Total</a:t>
                      </a:r>
                    </a:p>
                  </a:txBody>
                  <a:tcPr marL="113752" marR="113752" marT="56875" marB="56875"/>
                </a:tc>
                <a:tc>
                  <a:txBody>
                    <a:bodyPr/>
                    <a:lstStyle/>
                    <a:p>
                      <a:pPr algn="ctr"/>
                      <a:r>
                        <a:rPr lang="en-US" sz="2200" dirty="0"/>
                        <a:t>31 Jan 2018</a:t>
                      </a:r>
                    </a:p>
                  </a:txBody>
                  <a:tcPr marL="113752" marR="113752" marT="56875" marB="56875"/>
                </a:tc>
                <a:tc>
                  <a:txBody>
                    <a:bodyPr/>
                    <a:lstStyle/>
                    <a:p>
                      <a:pPr algn="ctr"/>
                      <a:r>
                        <a:rPr lang="en-US" sz="2200" dirty="0"/>
                        <a:t>Yes</a:t>
                      </a:r>
                      <a:r>
                        <a:rPr lang="en-US" sz="2200" baseline="0" dirty="0"/>
                        <a:t> - only a portion visible</a:t>
                      </a:r>
                      <a:endParaRPr lang="en-US" sz="2200" dirty="0"/>
                    </a:p>
                  </a:txBody>
                  <a:tcPr marL="113752" marR="113752" marT="56875" marB="56875"/>
                </a:tc>
                <a:extLst>
                  <a:ext uri="{0D108BD9-81ED-4DB2-BD59-A6C34878D82A}">
                    <a16:rowId xmlns:a16="http://schemas.microsoft.com/office/drawing/2014/main" val="3681195632"/>
                  </a:ext>
                </a:extLst>
              </a:tr>
              <a:tr h="384016">
                <a:tc>
                  <a:txBody>
                    <a:bodyPr/>
                    <a:lstStyle/>
                    <a:p>
                      <a:pPr algn="ctr"/>
                      <a:r>
                        <a:rPr lang="en-US" sz="2200" dirty="0"/>
                        <a:t>Total</a:t>
                      </a:r>
                    </a:p>
                  </a:txBody>
                  <a:tcPr marL="113752" marR="113752" marT="56875" marB="56875"/>
                </a:tc>
                <a:tc>
                  <a:txBody>
                    <a:bodyPr/>
                    <a:lstStyle/>
                    <a:p>
                      <a:pPr algn="ctr"/>
                      <a:r>
                        <a:rPr lang="en-US" sz="2200" dirty="0"/>
                        <a:t>27 Jul 2018</a:t>
                      </a:r>
                    </a:p>
                  </a:txBody>
                  <a:tcPr marL="113752" marR="113752" marT="56875" marB="56875"/>
                </a:tc>
                <a:tc>
                  <a:txBody>
                    <a:bodyPr/>
                    <a:lstStyle/>
                    <a:p>
                      <a:pPr algn="ctr"/>
                      <a:r>
                        <a:rPr lang="en-US" sz="2200" dirty="0"/>
                        <a:t>No</a:t>
                      </a:r>
                    </a:p>
                  </a:txBody>
                  <a:tcPr marL="113752" marR="113752" marT="56875" marB="56875"/>
                </a:tc>
                <a:extLst>
                  <a:ext uri="{0D108BD9-81ED-4DB2-BD59-A6C34878D82A}">
                    <a16:rowId xmlns:a16="http://schemas.microsoft.com/office/drawing/2014/main" val="1832688605"/>
                  </a:ext>
                </a:extLst>
              </a:tr>
              <a:tr h="384016">
                <a:tc>
                  <a:txBody>
                    <a:bodyPr/>
                    <a:lstStyle/>
                    <a:p>
                      <a:pPr algn="ctr"/>
                      <a:r>
                        <a:rPr lang="en-US" sz="2200" dirty="0"/>
                        <a:t>Total</a:t>
                      </a:r>
                    </a:p>
                  </a:txBody>
                  <a:tcPr marL="113752" marR="113752" marT="56875" marB="56875"/>
                </a:tc>
                <a:tc>
                  <a:txBody>
                    <a:bodyPr/>
                    <a:lstStyle/>
                    <a:p>
                      <a:pPr algn="ctr"/>
                      <a:r>
                        <a:rPr lang="en-US" sz="2200" dirty="0"/>
                        <a:t>20 Jan 2019</a:t>
                      </a:r>
                    </a:p>
                  </a:txBody>
                  <a:tcPr marL="113752" marR="113752" marT="56875" marB="56875"/>
                </a:tc>
                <a:tc>
                  <a:txBody>
                    <a:bodyPr/>
                    <a:lstStyle/>
                    <a:p>
                      <a:pPr algn="ctr"/>
                      <a:r>
                        <a:rPr lang="en-US" sz="2200" dirty="0"/>
                        <a:t>Yes</a:t>
                      </a:r>
                    </a:p>
                  </a:txBody>
                  <a:tcPr marL="113752" marR="113752" marT="56875" marB="56875"/>
                </a:tc>
                <a:extLst>
                  <a:ext uri="{0D108BD9-81ED-4DB2-BD59-A6C34878D82A}">
                    <a16:rowId xmlns:a16="http://schemas.microsoft.com/office/drawing/2014/main" val="2168231552"/>
                  </a:ext>
                </a:extLst>
              </a:tr>
              <a:tr h="384016">
                <a:tc>
                  <a:txBody>
                    <a:bodyPr/>
                    <a:lstStyle/>
                    <a:p>
                      <a:pPr algn="ctr"/>
                      <a:r>
                        <a:rPr lang="en-US" sz="2200" dirty="0"/>
                        <a:t>Partial</a:t>
                      </a:r>
                    </a:p>
                  </a:txBody>
                  <a:tcPr marL="113752" marR="113752" marT="56875" marB="56875"/>
                </a:tc>
                <a:tc>
                  <a:txBody>
                    <a:bodyPr/>
                    <a:lstStyle/>
                    <a:p>
                      <a:pPr algn="ctr"/>
                      <a:r>
                        <a:rPr lang="en-US" sz="2200" dirty="0"/>
                        <a:t>16 Jul 2019</a:t>
                      </a:r>
                    </a:p>
                  </a:txBody>
                  <a:tcPr marL="113752" marR="113752" marT="56875" marB="56875"/>
                </a:tc>
                <a:tc>
                  <a:txBody>
                    <a:bodyPr/>
                    <a:lstStyle/>
                    <a:p>
                      <a:pPr algn="ctr"/>
                      <a:r>
                        <a:rPr lang="en-US" sz="2200" dirty="0"/>
                        <a:t>No</a:t>
                      </a:r>
                    </a:p>
                  </a:txBody>
                  <a:tcPr marL="113752" marR="113752" marT="56875" marB="56875"/>
                </a:tc>
                <a:extLst>
                  <a:ext uri="{0D108BD9-81ED-4DB2-BD59-A6C34878D82A}">
                    <a16:rowId xmlns:a16="http://schemas.microsoft.com/office/drawing/2014/main" val="531320306"/>
                  </a:ext>
                </a:extLst>
              </a:tr>
              <a:tr h="384016">
                <a:tc>
                  <a:txBody>
                    <a:bodyPr/>
                    <a:lstStyle/>
                    <a:p>
                      <a:pPr algn="ctr"/>
                      <a:r>
                        <a:rPr lang="en-US" sz="2200" dirty="0"/>
                        <a:t>Penumbral</a:t>
                      </a:r>
                    </a:p>
                  </a:txBody>
                  <a:tcPr marL="113752" marR="113752" marT="56875" marB="56875"/>
                </a:tc>
                <a:tc>
                  <a:txBody>
                    <a:bodyPr/>
                    <a:lstStyle/>
                    <a:p>
                      <a:pPr algn="ctr"/>
                      <a:r>
                        <a:rPr lang="en-US" sz="2200" dirty="0"/>
                        <a:t>10 Jan 2020</a:t>
                      </a:r>
                    </a:p>
                  </a:txBody>
                  <a:tcPr marL="113752" marR="113752" marT="56875" marB="56875"/>
                </a:tc>
                <a:tc>
                  <a:txBody>
                    <a:bodyPr/>
                    <a:lstStyle/>
                    <a:p>
                      <a:pPr algn="ctr"/>
                      <a:r>
                        <a:rPr lang="en-US" sz="2200" dirty="0"/>
                        <a:t>No</a:t>
                      </a:r>
                    </a:p>
                  </a:txBody>
                  <a:tcPr marL="113752" marR="113752" marT="56875" marB="56875"/>
                </a:tc>
                <a:extLst>
                  <a:ext uri="{0D108BD9-81ED-4DB2-BD59-A6C34878D82A}">
                    <a16:rowId xmlns:a16="http://schemas.microsoft.com/office/drawing/2014/main" val="4024968937"/>
                  </a:ext>
                </a:extLst>
              </a:tr>
              <a:tr h="384016">
                <a:tc>
                  <a:txBody>
                    <a:bodyPr/>
                    <a:lstStyle/>
                    <a:p>
                      <a:pPr algn="ctr"/>
                      <a:r>
                        <a:rPr lang="en-US" sz="2200" dirty="0"/>
                        <a:t>Penumbral</a:t>
                      </a:r>
                    </a:p>
                  </a:txBody>
                  <a:tcPr marL="113752" marR="113752" marT="56875" marB="56875"/>
                </a:tc>
                <a:tc>
                  <a:txBody>
                    <a:bodyPr/>
                    <a:lstStyle/>
                    <a:p>
                      <a:pPr algn="ctr"/>
                      <a:r>
                        <a:rPr lang="en-US" sz="2200" dirty="0"/>
                        <a:t>5 Jun 2020</a:t>
                      </a:r>
                    </a:p>
                  </a:txBody>
                  <a:tcPr marL="113752" marR="113752" marT="56875" marB="56875"/>
                </a:tc>
                <a:tc>
                  <a:txBody>
                    <a:bodyPr/>
                    <a:lstStyle/>
                    <a:p>
                      <a:pPr algn="ctr"/>
                      <a:r>
                        <a:rPr lang="en-US" sz="2200" dirty="0"/>
                        <a:t>No</a:t>
                      </a:r>
                    </a:p>
                  </a:txBody>
                  <a:tcPr marL="113752" marR="113752" marT="56875" marB="56875"/>
                </a:tc>
                <a:extLst>
                  <a:ext uri="{0D108BD9-81ED-4DB2-BD59-A6C34878D82A}">
                    <a16:rowId xmlns:a16="http://schemas.microsoft.com/office/drawing/2014/main" val="1914354528"/>
                  </a:ext>
                </a:extLst>
              </a:tr>
            </a:tbl>
          </a:graphicData>
        </a:graphic>
      </p:graphicFrame>
    </p:spTree>
    <p:extLst>
      <p:ext uri="{BB962C8B-B14F-4D97-AF65-F5344CB8AC3E}">
        <p14:creationId xmlns:p14="http://schemas.microsoft.com/office/powerpoint/2010/main" val="16591766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5"/>
          <p:cNvSpPr>
            <a:spLocks noGrp="1"/>
          </p:cNvSpPr>
          <p:nvPr>
            <p:ph type="title"/>
          </p:nvPr>
        </p:nvSpPr>
        <p:spPr>
          <a:xfrm>
            <a:off x="628650" y="0"/>
            <a:ext cx="7886700" cy="1325563"/>
          </a:xfrm>
        </p:spPr>
        <p:txBody>
          <a:bodyPr/>
          <a:lstStyle/>
          <a:p>
            <a:pPr algn="ctr"/>
            <a:r>
              <a:rPr lang="en-US" altLang="en-US" dirty="0">
                <a:solidFill>
                  <a:schemeClr val="bg1"/>
                </a:solidFill>
                <a:ea typeface="ＭＳ Ｐゴシック" panose="020B0600070205080204" pitchFamily="34" charset="-128"/>
              </a:rPr>
              <a:t>Tides</a:t>
            </a:r>
          </a:p>
        </p:txBody>
      </p:sp>
      <p:sp>
        <p:nvSpPr>
          <p:cNvPr id="10" name="Content Placeholder 2"/>
          <p:cNvSpPr>
            <a:spLocks noGrp="1"/>
          </p:cNvSpPr>
          <p:nvPr>
            <p:ph idx="1"/>
          </p:nvPr>
        </p:nvSpPr>
        <p:spPr>
          <a:xfrm>
            <a:off x="1243012" y="1240780"/>
            <a:ext cx="6657975" cy="801935"/>
          </a:xfrm>
        </p:spPr>
        <p:txBody>
          <a:bodyPr/>
          <a:lstStyle/>
          <a:p>
            <a:pPr marL="0" indent="0" algn="ctr">
              <a:buNone/>
            </a:pPr>
            <a:r>
              <a:rPr lang="en-US" dirty="0">
                <a:solidFill>
                  <a:schemeClr val="bg1"/>
                </a:solidFill>
              </a:rPr>
              <a:t>How are tides related to the Moon??</a:t>
            </a:r>
          </a:p>
          <a:p>
            <a:pPr marL="0" indent="0">
              <a:buNone/>
            </a:pPr>
            <a:endParaRPr lang="en-US" dirty="0">
              <a:solidFill>
                <a:schemeClr val="bg1"/>
              </a:solidFill>
            </a:endParaRPr>
          </a:p>
        </p:txBody>
      </p:sp>
      <p:pic>
        <p:nvPicPr>
          <p:cNvPr id="11" name="Picture 10"/>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418916" y="1905000"/>
            <a:ext cx="3368622" cy="3368622"/>
          </a:xfrm>
          <a:prstGeom prst="rect">
            <a:avLst/>
          </a:prstGeom>
        </p:spPr>
      </p:pic>
      <p:pic>
        <p:nvPicPr>
          <p:cNvPr id="12"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042715"/>
            <a:ext cx="4710014" cy="3077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135807" y="5273622"/>
            <a:ext cx="3200400" cy="369332"/>
          </a:xfrm>
          <a:prstGeom prst="rect">
            <a:avLst/>
          </a:prstGeom>
          <a:noFill/>
        </p:spPr>
        <p:txBody>
          <a:bodyPr wrap="square" rtlCol="0">
            <a:spAutoFit/>
          </a:bodyPr>
          <a:lstStyle/>
          <a:p>
            <a:pPr algn="ctr"/>
            <a:r>
              <a:rPr lang="en-US" dirty="0">
                <a:solidFill>
                  <a:schemeClr val="bg1"/>
                </a:solidFill>
              </a:rPr>
              <a:t>Bay of Fundy, Nova Scotia</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628650" y="0"/>
            <a:ext cx="7886700" cy="1325563"/>
          </a:xfrm>
        </p:spPr>
        <p:txBody>
          <a:bodyPr/>
          <a:lstStyle/>
          <a:p>
            <a:pPr algn="ctr"/>
            <a:r>
              <a:rPr lang="en-US" altLang="en-US" dirty="0">
                <a:solidFill>
                  <a:schemeClr val="bg1"/>
                </a:solidFill>
                <a:ea typeface="ＭＳ Ｐゴシック" panose="020B0600070205080204" pitchFamily="34" charset="-128"/>
              </a:rPr>
              <a:t>Where are the tides?</a:t>
            </a:r>
          </a:p>
        </p:txBody>
      </p:sp>
      <p:pic>
        <p:nvPicPr>
          <p:cNvPr id="80901" name="Picture 4" descr="http://blisstree.com/files/2010/04/eart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2819400"/>
            <a:ext cx="1752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7"/>
          <p:cNvSpPr/>
          <p:nvPr/>
        </p:nvSpPr>
        <p:spPr>
          <a:xfrm>
            <a:off x="2438400" y="2895600"/>
            <a:ext cx="2514600" cy="1676400"/>
          </a:xfrm>
          <a:prstGeom prst="ellipse">
            <a:avLst/>
          </a:prstGeom>
          <a:solidFill>
            <a:srgbClr val="4F81BD">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80903" name="Picture 2" descr="http://ufo.aadityas.com/wp-content/uploads/2008/09/moon11-19-02b.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3276600"/>
            <a:ext cx="94456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Down Arrow 9"/>
          <p:cNvSpPr>
            <a:spLocks noChangeArrowheads="1"/>
          </p:cNvSpPr>
          <p:nvPr/>
        </p:nvSpPr>
        <p:spPr bwMode="auto">
          <a:xfrm rot="3127823">
            <a:off x="4664075" y="2624138"/>
            <a:ext cx="762000" cy="990600"/>
          </a:xfrm>
          <a:prstGeom prst="downArrow">
            <a:avLst>
              <a:gd name="adj1" fmla="val 50000"/>
              <a:gd name="adj2" fmla="val 50002"/>
            </a:avLst>
          </a:prstGeom>
          <a:gradFill rotWithShape="1">
            <a:gsLst>
              <a:gs pos="0">
                <a:srgbClr val="3A7CCB"/>
              </a:gs>
              <a:gs pos="20000">
                <a:srgbClr val="3C7BC7"/>
              </a:gs>
              <a:gs pos="100000">
                <a:srgbClr val="2C5D98"/>
              </a:gs>
            </a:gsLst>
            <a:lin ang="5400000"/>
          </a:gradFill>
          <a:ln w="9525">
            <a:solidFill>
              <a:srgbClr val="4A7EBB"/>
            </a:solidFill>
            <a:miter lim="800000"/>
            <a:headEnd/>
            <a:tailEnd/>
          </a:ln>
          <a:effectLst>
            <a:outerShdw dist="23000" dir="5400000" rotWithShape="0">
              <a:srgbClr val="808080">
                <a:alpha val="34998"/>
              </a:srgbClr>
            </a:outerShdw>
          </a:effectLst>
        </p:spPr>
        <p:txBody>
          <a:bodyPr anchor="ctr"/>
          <a:lstStyle/>
          <a:p>
            <a:pPr algn="ctr" eaLnBrk="1" hangingPunct="1">
              <a:defRPr/>
            </a:pPr>
            <a:endParaRPr lang="en-US">
              <a:solidFill>
                <a:schemeClr val="lt1"/>
              </a:solidFill>
              <a:latin typeface="+mn-lt"/>
              <a:ea typeface="+mn-ea"/>
            </a:endParaRPr>
          </a:p>
        </p:txBody>
      </p:sp>
      <p:sp>
        <p:nvSpPr>
          <p:cNvPr id="11" name="Down Arrow 10"/>
          <p:cNvSpPr>
            <a:spLocks noChangeArrowheads="1"/>
          </p:cNvSpPr>
          <p:nvPr/>
        </p:nvSpPr>
        <p:spPr bwMode="auto">
          <a:xfrm rot="-2574975">
            <a:off x="1905000" y="2590800"/>
            <a:ext cx="762000" cy="990600"/>
          </a:xfrm>
          <a:prstGeom prst="downArrow">
            <a:avLst>
              <a:gd name="adj1" fmla="val 50000"/>
              <a:gd name="adj2" fmla="val 50002"/>
            </a:avLst>
          </a:prstGeom>
          <a:gradFill rotWithShape="1">
            <a:gsLst>
              <a:gs pos="0">
                <a:srgbClr val="3A7CCB"/>
              </a:gs>
              <a:gs pos="20000">
                <a:srgbClr val="3C7BC7"/>
              </a:gs>
              <a:gs pos="100000">
                <a:srgbClr val="2C5D98"/>
              </a:gs>
            </a:gsLst>
            <a:lin ang="5400000"/>
          </a:gradFill>
          <a:ln w="9525">
            <a:solidFill>
              <a:srgbClr val="4A7EBB"/>
            </a:solidFill>
            <a:miter lim="800000"/>
            <a:headEnd/>
            <a:tailEnd/>
          </a:ln>
          <a:effectLst>
            <a:outerShdw dist="23000" dir="5400000" rotWithShape="0">
              <a:srgbClr val="808080">
                <a:alpha val="34998"/>
              </a:srgbClr>
            </a:outerShdw>
          </a:effectLst>
        </p:spPr>
        <p:txBody>
          <a:bodyPr anchor="ctr"/>
          <a:lstStyle/>
          <a:p>
            <a:pPr algn="ctr" eaLnBrk="1" hangingPunct="1">
              <a:defRPr/>
            </a:pPr>
            <a:endParaRPr lang="en-US">
              <a:solidFill>
                <a:schemeClr val="lt1"/>
              </a:solidFill>
              <a:latin typeface="+mn-lt"/>
              <a:ea typeface="+mn-ea"/>
            </a:endParaRPr>
          </a:p>
        </p:txBody>
      </p:sp>
      <p:sp>
        <p:nvSpPr>
          <p:cNvPr id="52234" name="TextBox 11"/>
          <p:cNvSpPr txBox="1">
            <a:spLocks noChangeArrowheads="1"/>
          </p:cNvSpPr>
          <p:nvPr/>
        </p:nvSpPr>
        <p:spPr bwMode="auto">
          <a:xfrm>
            <a:off x="838200" y="2209800"/>
            <a:ext cx="1676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bg2"/>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bg2"/>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2"/>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a:solidFill>
                  <a:schemeClr val="bg1"/>
                </a:solidFill>
                <a:latin typeface="Arial" panose="020B0604020202020204" pitchFamily="34" charset="0"/>
              </a:rPr>
              <a:t>High Tide</a:t>
            </a:r>
          </a:p>
        </p:txBody>
      </p:sp>
      <p:sp>
        <p:nvSpPr>
          <p:cNvPr id="52235" name="TextBox 12"/>
          <p:cNvSpPr txBox="1">
            <a:spLocks noChangeArrowheads="1"/>
          </p:cNvSpPr>
          <p:nvPr/>
        </p:nvSpPr>
        <p:spPr bwMode="auto">
          <a:xfrm>
            <a:off x="5257800" y="2209800"/>
            <a:ext cx="1676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bg2"/>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bg2"/>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2"/>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a:solidFill>
                  <a:schemeClr val="bg1"/>
                </a:solidFill>
                <a:latin typeface="Arial" panose="020B0604020202020204" pitchFamily="34" charset="0"/>
              </a:rPr>
              <a:t>High Tide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2235"/>
                                        </p:tgtEl>
                                        <p:attrNameLst>
                                          <p:attrName>style.visibility</p:attrName>
                                        </p:attrNameLst>
                                      </p:cBhvr>
                                      <p:to>
                                        <p:strVal val="visible"/>
                                      </p:to>
                                    </p:set>
                                    <p:animEffect transition="in" filter="fade">
                                      <p:cBhvr>
                                        <p:cTn id="16" dur="500"/>
                                        <p:tgtEl>
                                          <p:spTgt spid="5223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2234"/>
                                        </p:tgtEl>
                                        <p:attrNameLst>
                                          <p:attrName>style.visibility</p:attrName>
                                        </p:attrNameLst>
                                      </p:cBhvr>
                                      <p:to>
                                        <p:strVal val="visible"/>
                                      </p:to>
                                    </p:set>
                                    <p:animEffect transition="in" filter="fade">
                                      <p:cBhvr>
                                        <p:cTn id="19" dur="500"/>
                                        <p:tgtEl>
                                          <p:spTgt spid="52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52234" grpId="0"/>
      <p:bldP spid="5223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Title 1"/>
          <p:cNvSpPr>
            <a:spLocks noGrp="1"/>
          </p:cNvSpPr>
          <p:nvPr>
            <p:ph type="title"/>
          </p:nvPr>
        </p:nvSpPr>
        <p:spPr>
          <a:xfrm>
            <a:off x="629841" y="0"/>
            <a:ext cx="7886700" cy="1325563"/>
          </a:xfrm>
        </p:spPr>
        <p:txBody>
          <a:bodyPr/>
          <a:lstStyle/>
          <a:p>
            <a:pPr algn="ctr"/>
            <a:r>
              <a:rPr lang="en-US" altLang="en-US" dirty="0">
                <a:solidFill>
                  <a:schemeClr val="bg1"/>
                </a:solidFill>
                <a:ea typeface="ＭＳ Ｐゴシック" panose="020B0600070205080204" pitchFamily="34" charset="-128"/>
              </a:rPr>
              <a:t>Cause of High Tide</a:t>
            </a:r>
          </a:p>
        </p:txBody>
      </p:sp>
      <p:sp>
        <p:nvSpPr>
          <p:cNvPr id="6" name="Text Placeholder 5"/>
          <p:cNvSpPr>
            <a:spLocks noGrp="1"/>
          </p:cNvSpPr>
          <p:nvPr>
            <p:ph type="body" idx="1"/>
          </p:nvPr>
        </p:nvSpPr>
        <p:spPr>
          <a:xfrm>
            <a:off x="428030" y="1143000"/>
            <a:ext cx="3868340" cy="823912"/>
          </a:xfrm>
        </p:spPr>
        <p:txBody>
          <a:bodyPr/>
          <a:lstStyle/>
          <a:p>
            <a:pPr algn="ctr"/>
            <a:r>
              <a:rPr lang="en-US" altLang="en-US">
                <a:solidFill>
                  <a:schemeClr val="bg1"/>
                </a:solidFill>
                <a:ea typeface="ＭＳ Ｐゴシック" panose="020B0600070205080204" pitchFamily="34" charset="-128"/>
              </a:rPr>
              <a:t>Moon over head</a:t>
            </a:r>
          </a:p>
        </p:txBody>
      </p:sp>
      <p:sp>
        <p:nvSpPr>
          <p:cNvPr id="8" name="Text Placeholder 7"/>
          <p:cNvSpPr>
            <a:spLocks noGrp="1"/>
          </p:cNvSpPr>
          <p:nvPr>
            <p:ph type="body" sz="quarter" idx="3"/>
          </p:nvPr>
        </p:nvSpPr>
        <p:spPr>
          <a:xfrm>
            <a:off x="4724400" y="1127125"/>
            <a:ext cx="3887391" cy="823912"/>
          </a:xfrm>
        </p:spPr>
        <p:txBody>
          <a:bodyPr/>
          <a:lstStyle/>
          <a:p>
            <a:pPr algn="ctr"/>
            <a:r>
              <a:rPr lang="en-US" altLang="en-US" dirty="0">
                <a:solidFill>
                  <a:schemeClr val="bg1"/>
                </a:solidFill>
                <a:ea typeface="ＭＳ Ｐゴシック" panose="020B0600070205080204" pitchFamily="34" charset="-128"/>
              </a:rPr>
              <a:t>Moon under foot</a:t>
            </a:r>
          </a:p>
        </p:txBody>
      </p:sp>
      <p:sp>
        <p:nvSpPr>
          <p:cNvPr id="10" name="Rectangle 9"/>
          <p:cNvSpPr/>
          <p:nvPr/>
        </p:nvSpPr>
        <p:spPr>
          <a:xfrm>
            <a:off x="381000" y="1981200"/>
            <a:ext cx="3962400" cy="350520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1" name="Rectangle 10"/>
          <p:cNvSpPr/>
          <p:nvPr/>
        </p:nvSpPr>
        <p:spPr>
          <a:xfrm>
            <a:off x="4724400" y="1981200"/>
            <a:ext cx="3962400" cy="350520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56322" name="Picture 2" descr="http://ufo.aadityas.com/wp-content/uploads/2008/09/moon11-19-02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971800"/>
            <a:ext cx="94456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4" name="Picture 4" descr="http://blisstree.com/files/2010/04/earth.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6670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Oval 13"/>
          <p:cNvSpPr/>
          <p:nvPr/>
        </p:nvSpPr>
        <p:spPr>
          <a:xfrm>
            <a:off x="838200" y="2743200"/>
            <a:ext cx="1676400" cy="137160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5" name="Oval 14"/>
          <p:cNvSpPr/>
          <p:nvPr/>
        </p:nvSpPr>
        <p:spPr>
          <a:xfrm>
            <a:off x="838200" y="2743200"/>
            <a:ext cx="1371600" cy="137160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6" name="Right Arrow 15"/>
          <p:cNvSpPr/>
          <p:nvPr/>
        </p:nvSpPr>
        <p:spPr>
          <a:xfrm>
            <a:off x="2209800" y="3352800"/>
            <a:ext cx="304800" cy="152400"/>
          </a:xfrm>
          <a:prstGeom prst="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18" name="Picture 2" descr="http://ufo.aadityas.com/wp-content/uploads/2008/09/moon11-19-02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3048000"/>
            <a:ext cx="94456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http://blisstree.com/files/2010/04/earth.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27432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Oval 19"/>
          <p:cNvSpPr/>
          <p:nvPr/>
        </p:nvSpPr>
        <p:spPr>
          <a:xfrm>
            <a:off x="5410200" y="2819400"/>
            <a:ext cx="1676400" cy="137160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2" name="Right Arrow 21"/>
          <p:cNvSpPr/>
          <p:nvPr/>
        </p:nvSpPr>
        <p:spPr>
          <a:xfrm>
            <a:off x="6172200" y="3429000"/>
            <a:ext cx="304800" cy="152400"/>
          </a:xfrm>
          <a:prstGeom prs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3" name="5-Point Star 22"/>
          <p:cNvSpPr/>
          <p:nvPr/>
        </p:nvSpPr>
        <p:spPr>
          <a:xfrm>
            <a:off x="1905000" y="3276600"/>
            <a:ext cx="228600" cy="228600"/>
          </a:xfrm>
          <a:prstGeom prst="star5">
            <a:avLst/>
          </a:prstGeom>
          <a:solidFill>
            <a:srgbClr val="FFC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4" name="5-Point Star 23"/>
          <p:cNvSpPr/>
          <p:nvPr/>
        </p:nvSpPr>
        <p:spPr>
          <a:xfrm>
            <a:off x="5562600" y="3352800"/>
            <a:ext cx="228600" cy="228600"/>
          </a:xfrm>
          <a:prstGeom prst="star5">
            <a:avLst/>
          </a:prstGeom>
          <a:solidFill>
            <a:srgbClr val="FFC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0" presetClass="entr" presetSubtype="0" fill="hold" nodeType="withEffect">
                                  <p:stCondLst>
                                    <p:cond delay="0"/>
                                  </p:stCondLst>
                                  <p:childTnLst>
                                    <p:set>
                                      <p:cBhvr>
                                        <p:cTn id="10" dur="1" fill="hold">
                                          <p:stCondLst>
                                            <p:cond delay="0"/>
                                          </p:stCondLst>
                                        </p:cTn>
                                        <p:tgtEl>
                                          <p:spTgt spid="56324"/>
                                        </p:tgtEl>
                                        <p:attrNameLst>
                                          <p:attrName>style.visibility</p:attrName>
                                        </p:attrNameLst>
                                      </p:cBhvr>
                                      <p:to>
                                        <p:strVal val="visible"/>
                                      </p:to>
                                    </p:set>
                                    <p:animEffect transition="in" filter="fade">
                                      <p:cBhvr>
                                        <p:cTn id="11" dur="1000"/>
                                        <p:tgtEl>
                                          <p:spTgt spid="5632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childTnLst>
                                </p:cTn>
                              </p:par>
                              <p:par>
                                <p:cTn id="15" presetID="10"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56322"/>
                                        </p:tgtEl>
                                        <p:attrNameLst>
                                          <p:attrName>style.visibility</p:attrName>
                                        </p:attrNameLst>
                                      </p:cBhvr>
                                      <p:to>
                                        <p:strVal val="visible"/>
                                      </p:to>
                                    </p:set>
                                    <p:animEffect transition="in" filter="fade">
                                      <p:cBhvr>
                                        <p:cTn id="22" dur="1000"/>
                                        <p:tgtEl>
                                          <p:spTgt spid="5632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xit" presetSubtype="0" fill="hold" grpId="1" nodeType="clickEffect">
                                  <p:stCondLst>
                                    <p:cond delay="0"/>
                                  </p:stCondLst>
                                  <p:childTnLst>
                                    <p:animEffect transition="out" filter="fade">
                                      <p:cBhvr>
                                        <p:cTn id="30" dur="2000"/>
                                        <p:tgtEl>
                                          <p:spTgt spid="16"/>
                                        </p:tgtEl>
                                      </p:cBhvr>
                                    </p:animEffect>
                                    <p:set>
                                      <p:cBhvr>
                                        <p:cTn id="31" dur="1" fill="hold">
                                          <p:stCondLst>
                                            <p:cond delay="1999"/>
                                          </p:stCondLst>
                                        </p:cTn>
                                        <p:tgtEl>
                                          <p:spTgt spid="16"/>
                                        </p:tgtEl>
                                        <p:attrNameLst>
                                          <p:attrName>style.visibility</p:attrName>
                                        </p:attrNameLst>
                                      </p:cBhvr>
                                      <p:to>
                                        <p:strVal val="hidden"/>
                                      </p:to>
                                    </p:set>
                                  </p:childTnLst>
                                </p:cTn>
                              </p:par>
                              <p:par>
                                <p:cTn id="32" presetID="10"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2000"/>
                                        <p:tgtEl>
                                          <p:spTgt spid="14"/>
                                        </p:tgtEl>
                                      </p:cBhvr>
                                    </p:animEffect>
                                  </p:childTnLst>
                                </p:cTn>
                              </p:par>
                              <p:par>
                                <p:cTn id="35" presetID="10" presetClass="exit" presetSubtype="0" fill="hold" grpId="1" nodeType="withEffect">
                                  <p:stCondLst>
                                    <p:cond delay="0"/>
                                  </p:stCondLst>
                                  <p:childTnLst>
                                    <p:animEffect transition="out" filter="fade">
                                      <p:cBhvr>
                                        <p:cTn id="36" dur="2000"/>
                                        <p:tgtEl>
                                          <p:spTgt spid="15"/>
                                        </p:tgtEl>
                                      </p:cBhvr>
                                    </p:animEffect>
                                    <p:set>
                                      <p:cBhvr>
                                        <p:cTn id="37" dur="1" fill="hold">
                                          <p:stCondLst>
                                            <p:cond delay="1999"/>
                                          </p:stCondLst>
                                        </p:cTn>
                                        <p:tgtEl>
                                          <p:spTgt spid="15"/>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8">
                                            <p:txEl>
                                              <p:pRg st="0" end="0"/>
                                            </p:txEl>
                                          </p:spTgt>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childTnLst>
                                </p:cTn>
                              </p:par>
                              <p:par>
                                <p:cTn id="44" presetID="10" presetClass="entr" presetSubtype="0" fill="hold"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2000"/>
                                        <p:tgtEl>
                                          <p:spTgt spid="1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2000"/>
                                        <p:tgtEl>
                                          <p:spTgt spid="20"/>
                                        </p:tgtEl>
                                      </p:cBhvr>
                                    </p:animEffect>
                                  </p:childTnLst>
                                </p:cTn>
                              </p:par>
                              <p:par>
                                <p:cTn id="50" presetID="10" presetClass="entr" presetSubtype="0"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2000"/>
                                        <p:tgtEl>
                                          <p:spTgt spid="18"/>
                                        </p:tgtEl>
                                      </p:cBhvr>
                                    </p:animEffect>
                                  </p:childTnLst>
                                </p:cTn>
                              </p:par>
                              <p:par>
                                <p:cTn id="53" presetID="10" presetClass="entr" presetSubtype="0"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2000"/>
                                        <p:tgtEl>
                                          <p:spTgt spid="24"/>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22"/>
                                        </p:tgtEl>
                                        <p:attrNameLst>
                                          <p:attrName>style.visibility</p:attrName>
                                        </p:attrNameLst>
                                      </p:cBhvr>
                                      <p:to>
                                        <p:strVal val="visible"/>
                                      </p:to>
                                    </p:set>
                                  </p:childTnLst>
                                </p:cTn>
                              </p:par>
                            </p:childTnLst>
                          </p:cTn>
                        </p:par>
                      </p:childTnLst>
                    </p:cTn>
                  </p:par>
                  <p:par>
                    <p:cTn id="60" fill="hold" nodeType="clickPar">
                      <p:stCondLst>
                        <p:cond delay="indefinite"/>
                      </p:stCondLst>
                      <p:childTnLst>
                        <p:par>
                          <p:cTn id="61" fill="hold" nodeType="withGroup">
                            <p:stCondLst>
                              <p:cond delay="0"/>
                            </p:stCondLst>
                            <p:childTnLst>
                              <p:par>
                                <p:cTn id="62" presetID="10" presetClass="exit" presetSubtype="0" fill="hold" grpId="1" nodeType="clickEffect">
                                  <p:stCondLst>
                                    <p:cond delay="0"/>
                                  </p:stCondLst>
                                  <p:childTnLst>
                                    <p:animEffect transition="out" filter="fade">
                                      <p:cBhvr>
                                        <p:cTn id="63" dur="2000"/>
                                        <p:tgtEl>
                                          <p:spTgt spid="22"/>
                                        </p:tgtEl>
                                      </p:cBhvr>
                                    </p:animEffect>
                                    <p:set>
                                      <p:cBhvr>
                                        <p:cTn id="64" dur="1" fill="hold">
                                          <p:stCondLst>
                                            <p:cond delay="1999"/>
                                          </p:stCondLst>
                                        </p:cTn>
                                        <p:tgtEl>
                                          <p:spTgt spid="22"/>
                                        </p:tgtEl>
                                        <p:attrNameLst>
                                          <p:attrName>style.visibility</p:attrName>
                                        </p:attrNameLst>
                                      </p:cBhvr>
                                      <p:to>
                                        <p:strVal val="hidden"/>
                                      </p:to>
                                    </p:set>
                                  </p:childTnLst>
                                </p:cTn>
                              </p:par>
                              <p:par>
                                <p:cTn id="65" presetID="63" presetClass="path" presetSubtype="0" accel="50000" decel="50000" fill="hold" nodeType="withEffect">
                                  <p:stCondLst>
                                    <p:cond delay="0"/>
                                  </p:stCondLst>
                                  <p:childTnLst>
                                    <p:animMotion origin="layout" path="M 3.33333E-6 -1.11111E-6 L 0.01666 -1.11111E-6 " pathEditMode="relative" rAng="0" ptsTypes="AA">
                                      <p:cBhvr>
                                        <p:cTn id="66" dur="2000" fill="hold"/>
                                        <p:tgtEl>
                                          <p:spTgt spid="19"/>
                                        </p:tgtEl>
                                        <p:attrNameLst>
                                          <p:attrName>ppt_x</p:attrName>
                                          <p:attrName>ppt_y</p:attrName>
                                        </p:attrNameLst>
                                      </p:cBhvr>
                                      <p:rCtr x="833"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p"/>
      <p:bldP spid="10" grpId="0" animBg="1"/>
      <p:bldP spid="11" grpId="0" animBg="1"/>
      <p:bldP spid="14" grpId="0" animBg="1"/>
      <p:bldP spid="15" grpId="0" animBg="1"/>
      <p:bldP spid="15" grpId="1" animBg="1"/>
      <p:bldP spid="16" grpId="0" animBg="1"/>
      <p:bldP spid="16" grpId="1" animBg="1"/>
      <p:bldP spid="20" grpId="0" animBg="1"/>
      <p:bldP spid="22" grpId="0" animBg="1"/>
      <p:bldP spid="22"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8"/>
          <p:cNvSpPr>
            <a:spLocks noGrp="1"/>
          </p:cNvSpPr>
          <p:nvPr>
            <p:ph type="title"/>
          </p:nvPr>
        </p:nvSpPr>
        <p:spPr>
          <a:xfrm>
            <a:off x="390525" y="0"/>
            <a:ext cx="8362950" cy="1325563"/>
          </a:xfrm>
        </p:spPr>
        <p:txBody>
          <a:bodyPr/>
          <a:lstStyle/>
          <a:p>
            <a:r>
              <a:rPr lang="en-US" altLang="en-US" sz="3600" dirty="0">
                <a:solidFill>
                  <a:schemeClr val="bg1"/>
                </a:solidFill>
                <a:ea typeface="ＭＳ Ｐゴシック" panose="020B0600070205080204" pitchFamily="34" charset="-128"/>
              </a:rPr>
              <a:t>High Tides: Making things more complicated</a:t>
            </a:r>
          </a:p>
        </p:txBody>
      </p:sp>
      <p:grpSp>
        <p:nvGrpSpPr>
          <p:cNvPr id="3" name="Group 2"/>
          <p:cNvGrpSpPr/>
          <p:nvPr/>
        </p:nvGrpSpPr>
        <p:grpSpPr>
          <a:xfrm>
            <a:off x="1524000" y="1295400"/>
            <a:ext cx="6096000" cy="4419600"/>
            <a:chOff x="1600200" y="1524000"/>
            <a:chExt cx="6096000" cy="4419600"/>
          </a:xfrm>
        </p:grpSpPr>
        <p:pic>
          <p:nvPicPr>
            <p:cNvPr id="13" name="Picture 2" descr="http://ufo.aadityas.com/wp-content/uploads/2008/09/moon11-19-02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3124200"/>
              <a:ext cx="94456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Oval 15"/>
            <p:cNvSpPr/>
            <p:nvPr/>
          </p:nvSpPr>
          <p:spPr>
            <a:xfrm>
              <a:off x="2057400" y="1524000"/>
              <a:ext cx="5638800" cy="4419600"/>
            </a:xfrm>
            <a:prstGeom prst="ellipse">
              <a:avLst/>
            </a:prstGeom>
            <a:noFill/>
            <a:ln>
              <a:solidFill>
                <a:schemeClr val="bg2">
                  <a:lumMod val="9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nvGrpSpPr>
            <p:cNvPr id="2" name="Group 21"/>
            <p:cNvGrpSpPr>
              <a:grpSpLocks/>
            </p:cNvGrpSpPr>
            <p:nvPr/>
          </p:nvGrpSpPr>
          <p:grpSpPr bwMode="auto">
            <a:xfrm>
              <a:off x="3962400" y="2819400"/>
              <a:ext cx="1752600" cy="1828800"/>
              <a:chOff x="3962400" y="2819400"/>
              <a:chExt cx="1752600" cy="1828800"/>
            </a:xfrm>
          </p:grpSpPr>
          <p:pic>
            <p:nvPicPr>
              <p:cNvPr id="85005" name="Picture 4" descr="http://blisstree.com/files/2010/04/earth.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2819400"/>
                <a:ext cx="1752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5-Point Star 16"/>
              <p:cNvSpPr/>
              <p:nvPr/>
            </p:nvSpPr>
            <p:spPr>
              <a:xfrm>
                <a:off x="4114800" y="3581400"/>
                <a:ext cx="228600" cy="228600"/>
              </a:xfrm>
              <a:prstGeom prst="star5">
                <a:avLst/>
              </a:prstGeom>
              <a:solidFill>
                <a:srgbClr val="FFC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sp>
          <p:nvSpPr>
            <p:cNvPr id="12" name="Oval 11"/>
            <p:cNvSpPr/>
            <p:nvPr/>
          </p:nvSpPr>
          <p:spPr>
            <a:xfrm>
              <a:off x="3505200" y="2895600"/>
              <a:ext cx="2514600" cy="1676400"/>
            </a:xfrm>
            <a:prstGeom prst="ellipse">
              <a:avLst/>
            </a:prstGeom>
            <a:solidFill>
              <a:srgbClr val="4F81BD">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sp>
        <p:nvSpPr>
          <p:cNvPr id="26" name="TextBox 25"/>
          <p:cNvSpPr txBox="1">
            <a:spLocks noChangeArrowheads="1"/>
          </p:cNvSpPr>
          <p:nvPr/>
        </p:nvSpPr>
        <p:spPr bwMode="auto">
          <a:xfrm>
            <a:off x="7315200" y="4867275"/>
            <a:ext cx="1752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bg2"/>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bg2"/>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2"/>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dirty="0">
                <a:solidFill>
                  <a:schemeClr val="bg1"/>
                </a:solidFill>
                <a:latin typeface="Arial" panose="020B0604020202020204" pitchFamily="34" charset="0"/>
              </a:rPr>
              <a:t>Every ~24hrs</a:t>
            </a:r>
          </a:p>
          <a:p>
            <a:pPr eaLnBrk="1" hangingPunct="1">
              <a:spcBef>
                <a:spcPct val="0"/>
              </a:spcBef>
            </a:pPr>
            <a:r>
              <a:rPr lang="en-US" altLang="en-US" sz="1800" dirty="0">
                <a:solidFill>
                  <a:schemeClr val="bg1"/>
                </a:solidFill>
                <a:latin typeface="Arial" panose="020B0604020202020204" pitchFamily="34" charset="0"/>
              </a:rPr>
              <a:t> 2 high tides</a:t>
            </a:r>
          </a:p>
          <a:p>
            <a:pPr eaLnBrk="1" hangingPunct="1">
              <a:spcBef>
                <a:spcPct val="0"/>
              </a:spcBef>
            </a:pPr>
            <a:r>
              <a:rPr lang="en-US" altLang="en-US" sz="1800" dirty="0">
                <a:solidFill>
                  <a:schemeClr val="bg1"/>
                </a:solidFill>
                <a:latin typeface="Arial" panose="020B0604020202020204" pitchFamily="34" charset="0"/>
              </a:rPr>
              <a:t> 2 low tides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0"/>
          <p:cNvSpPr>
            <a:spLocks noGrp="1"/>
          </p:cNvSpPr>
          <p:nvPr>
            <p:ph type="title"/>
          </p:nvPr>
        </p:nvSpPr>
        <p:spPr>
          <a:xfrm>
            <a:off x="629841" y="0"/>
            <a:ext cx="7886700" cy="1325563"/>
          </a:xfrm>
        </p:spPr>
        <p:txBody>
          <a:bodyPr/>
          <a:lstStyle/>
          <a:p>
            <a:pPr algn="ctr"/>
            <a:r>
              <a:rPr lang="en-US" altLang="en-US" dirty="0">
                <a:solidFill>
                  <a:schemeClr val="bg1"/>
                </a:solidFill>
                <a:ea typeface="ＭＳ Ｐゴシック" panose="020B0600070205080204" pitchFamily="34" charset="-128"/>
              </a:rPr>
              <a:t>The Sun and Tides</a:t>
            </a:r>
          </a:p>
        </p:txBody>
      </p:sp>
      <p:sp>
        <p:nvSpPr>
          <p:cNvPr id="13" name="Text Placeholder 12"/>
          <p:cNvSpPr>
            <a:spLocks noGrp="1"/>
          </p:cNvSpPr>
          <p:nvPr>
            <p:ph type="body" idx="1"/>
          </p:nvPr>
        </p:nvSpPr>
        <p:spPr>
          <a:xfrm>
            <a:off x="457200" y="685800"/>
            <a:ext cx="3868340" cy="823912"/>
          </a:xfrm>
        </p:spPr>
        <p:txBody>
          <a:bodyPr/>
          <a:lstStyle/>
          <a:p>
            <a:pPr algn="ctr"/>
            <a:r>
              <a:rPr lang="en-US" altLang="en-US" dirty="0">
                <a:solidFill>
                  <a:schemeClr val="bg1"/>
                </a:solidFill>
                <a:ea typeface="ＭＳ Ｐゴシック" panose="020B0600070205080204" pitchFamily="34" charset="-128"/>
              </a:rPr>
              <a:t>Spring Tides</a:t>
            </a:r>
          </a:p>
        </p:txBody>
      </p:sp>
      <p:sp>
        <p:nvSpPr>
          <p:cNvPr id="15" name="Text Placeholder 14"/>
          <p:cNvSpPr>
            <a:spLocks noGrp="1"/>
          </p:cNvSpPr>
          <p:nvPr>
            <p:ph type="body" sz="quarter" idx="3"/>
          </p:nvPr>
        </p:nvSpPr>
        <p:spPr>
          <a:xfrm>
            <a:off x="5029200" y="685800"/>
            <a:ext cx="3887391" cy="823912"/>
          </a:xfrm>
        </p:spPr>
        <p:txBody>
          <a:bodyPr/>
          <a:lstStyle/>
          <a:p>
            <a:pPr algn="ctr"/>
            <a:r>
              <a:rPr lang="en-US" altLang="en-US" dirty="0">
                <a:solidFill>
                  <a:schemeClr val="bg1"/>
                </a:solidFill>
                <a:ea typeface="ＭＳ Ｐゴシック" panose="020B0600070205080204" pitchFamily="34" charset="-128"/>
              </a:rPr>
              <a:t>Neap Tides</a:t>
            </a:r>
          </a:p>
        </p:txBody>
      </p:sp>
      <p:grpSp>
        <p:nvGrpSpPr>
          <p:cNvPr id="3" name="Group 2"/>
          <p:cNvGrpSpPr/>
          <p:nvPr/>
        </p:nvGrpSpPr>
        <p:grpSpPr>
          <a:xfrm>
            <a:off x="228600" y="1281112"/>
            <a:ext cx="3810000" cy="1524000"/>
            <a:chOff x="0" y="1290637"/>
            <a:chExt cx="3810000" cy="1524000"/>
          </a:xfrm>
        </p:grpSpPr>
        <p:pic>
          <p:nvPicPr>
            <p:cNvPr id="17" name="Picture 4" descr="http://blisstree.com/files/2010/04/eart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1747837"/>
              <a:ext cx="838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Oval 17"/>
            <p:cNvSpPr/>
            <p:nvPr/>
          </p:nvSpPr>
          <p:spPr>
            <a:xfrm>
              <a:off x="2133600" y="1824037"/>
              <a:ext cx="1676400" cy="685800"/>
            </a:xfrm>
            <a:prstGeom prst="ellipse">
              <a:avLst/>
            </a:prstGeom>
            <a:solidFill>
              <a:srgbClr val="4F81BD">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62466" name="Picture 2" descr="http://www.swpc.noaa.gov/primer/primer_graphics/Su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290637"/>
              <a:ext cx="1055688"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 descr="http://ufo.aadityas.com/wp-content/uploads/2008/09/moon11-19-02b.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2052637"/>
              <a:ext cx="314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Down Arrow 31"/>
            <p:cNvSpPr/>
            <p:nvPr/>
          </p:nvSpPr>
          <p:spPr>
            <a:xfrm rot="5400000">
              <a:off x="1981200" y="1824037"/>
              <a:ext cx="533400"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grpSp>
        <p:nvGrpSpPr>
          <p:cNvPr id="4" name="Group 3"/>
          <p:cNvGrpSpPr/>
          <p:nvPr/>
        </p:nvGrpSpPr>
        <p:grpSpPr>
          <a:xfrm>
            <a:off x="228600" y="2957512"/>
            <a:ext cx="4419600" cy="1524000"/>
            <a:chOff x="0" y="3271837"/>
            <a:chExt cx="4419600" cy="1524000"/>
          </a:xfrm>
        </p:grpSpPr>
        <p:pic>
          <p:nvPicPr>
            <p:cNvPr id="21" name="Picture 4" descr="http://blisstree.com/files/2010/04/eart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3729037"/>
              <a:ext cx="838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Oval 21"/>
            <p:cNvSpPr/>
            <p:nvPr/>
          </p:nvSpPr>
          <p:spPr>
            <a:xfrm>
              <a:off x="2133600" y="3805237"/>
              <a:ext cx="1676400" cy="685800"/>
            </a:xfrm>
            <a:prstGeom prst="ellipse">
              <a:avLst/>
            </a:prstGeom>
            <a:solidFill>
              <a:srgbClr val="4F81BD">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23" name="Picture 2" descr="http://www.swpc.noaa.gov/primer/primer_graphics/Su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271837"/>
              <a:ext cx="1055688"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 descr="http://ufo.aadityas.com/wp-content/uploads/2008/09/moon11-19-02b.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5275" y="4033837"/>
              <a:ext cx="314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Down Arrow 32"/>
            <p:cNvSpPr/>
            <p:nvPr/>
          </p:nvSpPr>
          <p:spPr>
            <a:xfrm rot="5400000">
              <a:off x="2133600" y="4033837"/>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34" name="Down Arrow 33"/>
            <p:cNvSpPr/>
            <p:nvPr/>
          </p:nvSpPr>
          <p:spPr>
            <a:xfrm rot="16200000">
              <a:off x="3581400" y="3957637"/>
              <a:ext cx="3048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grpSp>
        <p:nvGrpSpPr>
          <p:cNvPr id="2" name="Group 1"/>
          <p:cNvGrpSpPr/>
          <p:nvPr/>
        </p:nvGrpSpPr>
        <p:grpSpPr>
          <a:xfrm>
            <a:off x="5066776" y="900112"/>
            <a:ext cx="3352800" cy="1905000"/>
            <a:chOff x="5181600" y="1752600"/>
            <a:chExt cx="3352800" cy="1905000"/>
          </a:xfrm>
        </p:grpSpPr>
        <p:pic>
          <p:nvPicPr>
            <p:cNvPr id="27" name="Picture 4" descr="http://blisstree.com/files/2010/04/eart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2590800"/>
              <a:ext cx="838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Oval 27"/>
            <p:cNvSpPr/>
            <p:nvPr/>
          </p:nvSpPr>
          <p:spPr>
            <a:xfrm>
              <a:off x="7696200" y="2514600"/>
              <a:ext cx="838200" cy="990600"/>
            </a:xfrm>
            <a:prstGeom prst="ellipse">
              <a:avLst/>
            </a:prstGeom>
            <a:solidFill>
              <a:srgbClr val="4F81BD">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29" name="Picture 2" descr="http://www.swpc.noaa.gov/primer/primer_graphics/Su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2133600"/>
              <a:ext cx="1055688"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 descr="http://ufo.aadityas.com/wp-content/uploads/2008/09/moon11-19-02b.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31290" y="1752600"/>
              <a:ext cx="314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Down Arrow 34"/>
            <p:cNvSpPr/>
            <p:nvPr/>
          </p:nvSpPr>
          <p:spPr>
            <a:xfrm rot="10800000">
              <a:off x="8001000" y="2133600"/>
              <a:ext cx="3048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36" name="Down Arrow 35"/>
            <p:cNvSpPr/>
            <p:nvPr/>
          </p:nvSpPr>
          <p:spPr>
            <a:xfrm rot="5400000">
              <a:off x="7467600" y="2819400"/>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sp>
        <p:nvSpPr>
          <p:cNvPr id="37" name="TextBox 36"/>
          <p:cNvSpPr txBox="1">
            <a:spLocks noChangeArrowheads="1"/>
          </p:cNvSpPr>
          <p:nvPr/>
        </p:nvSpPr>
        <p:spPr bwMode="auto">
          <a:xfrm>
            <a:off x="1055688" y="5096470"/>
            <a:ext cx="33639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bg2"/>
                </a:solidFill>
                <a:latin typeface="Calibri" panose="020F0502020204030204" pitchFamily="34" charset="0"/>
                <a:ea typeface="ＭＳ Ｐゴシック" panose="020B0600070205080204" pitchFamily="34" charset="-128"/>
              </a:defRPr>
            </a:lvl1pPr>
            <a:lvl2pPr>
              <a:spcBef>
                <a:spcPct val="20000"/>
              </a:spcBef>
              <a:buFont typeface="Arial" panose="020B0604020202020204" pitchFamily="34" charset="0"/>
              <a:buChar char="–"/>
              <a:defRPr sz="2800">
                <a:solidFill>
                  <a:schemeClr val="bg2"/>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2"/>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dirty="0">
                <a:solidFill>
                  <a:schemeClr val="bg1"/>
                </a:solidFill>
                <a:latin typeface="Arial" panose="020B0604020202020204" pitchFamily="34" charset="0"/>
              </a:rPr>
              <a:t>2 spring tides every ~28 days</a:t>
            </a:r>
          </a:p>
          <a:p>
            <a:pPr lvl="1" eaLnBrk="1" hangingPunct="1">
              <a:spcBef>
                <a:spcPct val="0"/>
              </a:spcBef>
              <a:buFont typeface="Arial" panose="020B0604020202020204" pitchFamily="34" charset="0"/>
              <a:buChar char="•"/>
            </a:pPr>
            <a:r>
              <a:rPr lang="en-US" altLang="en-US" sz="1800" dirty="0">
                <a:solidFill>
                  <a:schemeClr val="bg1"/>
                </a:solidFill>
                <a:latin typeface="Arial" panose="020B0604020202020204" pitchFamily="34" charset="0"/>
              </a:rPr>
              <a:t> New Moon</a:t>
            </a:r>
          </a:p>
          <a:p>
            <a:pPr lvl="1" eaLnBrk="1" hangingPunct="1">
              <a:spcBef>
                <a:spcPct val="0"/>
              </a:spcBef>
              <a:buFont typeface="Arial" panose="020B0604020202020204" pitchFamily="34" charset="0"/>
              <a:buChar char="•"/>
            </a:pPr>
            <a:r>
              <a:rPr lang="en-US" altLang="en-US" sz="1800" dirty="0">
                <a:solidFill>
                  <a:schemeClr val="bg1"/>
                </a:solidFill>
                <a:latin typeface="Arial" panose="020B0604020202020204" pitchFamily="34" charset="0"/>
              </a:rPr>
              <a:t> Full Moon</a:t>
            </a:r>
          </a:p>
        </p:txBody>
      </p:sp>
      <p:sp>
        <p:nvSpPr>
          <p:cNvPr id="38" name="TextBox 37"/>
          <p:cNvSpPr txBox="1">
            <a:spLocks noChangeArrowheads="1"/>
          </p:cNvSpPr>
          <p:nvPr/>
        </p:nvSpPr>
        <p:spPr bwMode="auto">
          <a:xfrm>
            <a:off x="5532706" y="5096470"/>
            <a:ext cx="361129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bg2"/>
                </a:solidFill>
                <a:latin typeface="Calibri" panose="020F0502020204030204" pitchFamily="34" charset="0"/>
                <a:ea typeface="ＭＳ Ｐゴシック" panose="020B0600070205080204" pitchFamily="34" charset="-128"/>
              </a:defRPr>
            </a:lvl1pPr>
            <a:lvl2pPr>
              <a:spcBef>
                <a:spcPct val="20000"/>
              </a:spcBef>
              <a:buFont typeface="Arial" panose="020B0604020202020204" pitchFamily="34" charset="0"/>
              <a:buChar char="–"/>
              <a:defRPr sz="2800">
                <a:solidFill>
                  <a:schemeClr val="bg2"/>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2"/>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dirty="0">
                <a:solidFill>
                  <a:schemeClr val="bg1"/>
                </a:solidFill>
                <a:latin typeface="Arial" panose="020B0604020202020204" pitchFamily="34" charset="0"/>
              </a:rPr>
              <a:t>2 neap tides every ~28 days</a:t>
            </a:r>
          </a:p>
          <a:p>
            <a:pPr lvl="1" eaLnBrk="1" hangingPunct="1">
              <a:spcBef>
                <a:spcPct val="0"/>
              </a:spcBef>
              <a:buFont typeface="Arial" panose="020B0604020202020204" pitchFamily="34" charset="0"/>
              <a:buChar char="•"/>
            </a:pPr>
            <a:r>
              <a:rPr lang="en-US" altLang="en-US" sz="1800" dirty="0">
                <a:solidFill>
                  <a:schemeClr val="bg1"/>
                </a:solidFill>
                <a:latin typeface="Arial" panose="020B0604020202020204" pitchFamily="34" charset="0"/>
              </a:rPr>
              <a:t>First Quarter Moon</a:t>
            </a:r>
          </a:p>
          <a:p>
            <a:pPr lvl="1" eaLnBrk="1" hangingPunct="1">
              <a:spcBef>
                <a:spcPct val="0"/>
              </a:spcBef>
              <a:buFont typeface="Arial" panose="020B0604020202020204" pitchFamily="34" charset="0"/>
              <a:buChar char="•"/>
            </a:pPr>
            <a:r>
              <a:rPr lang="en-US" altLang="en-US" sz="1800" dirty="0">
                <a:solidFill>
                  <a:schemeClr val="bg1"/>
                </a:solidFill>
                <a:latin typeface="Arial" panose="020B0604020202020204" pitchFamily="34" charset="0"/>
              </a:rPr>
              <a:t>Third Quarter Moon</a:t>
            </a:r>
          </a:p>
        </p:txBody>
      </p:sp>
      <p:grpSp>
        <p:nvGrpSpPr>
          <p:cNvPr id="40" name="Group 39"/>
          <p:cNvGrpSpPr/>
          <p:nvPr/>
        </p:nvGrpSpPr>
        <p:grpSpPr>
          <a:xfrm>
            <a:off x="5077888" y="2957512"/>
            <a:ext cx="3352800" cy="2133600"/>
            <a:chOff x="5181600" y="2133600"/>
            <a:chExt cx="3352800" cy="2133600"/>
          </a:xfrm>
        </p:grpSpPr>
        <p:pic>
          <p:nvPicPr>
            <p:cNvPr id="41" name="Picture 4" descr="http://blisstree.com/files/2010/04/eart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2590800"/>
              <a:ext cx="838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41"/>
            <p:cNvSpPr/>
            <p:nvPr/>
          </p:nvSpPr>
          <p:spPr>
            <a:xfrm>
              <a:off x="7696200" y="2514600"/>
              <a:ext cx="838200" cy="990600"/>
            </a:xfrm>
            <a:prstGeom prst="ellipse">
              <a:avLst/>
            </a:prstGeom>
            <a:solidFill>
              <a:srgbClr val="4F81BD">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43" name="Picture 2" descr="http://www.swpc.noaa.gov/primer/primer_graphics/Su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2133600"/>
              <a:ext cx="1055688"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2" descr="http://ufo.aadityas.com/wp-content/uploads/2008/09/moon11-19-02b.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20178" y="3962400"/>
              <a:ext cx="314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Down Arrow 44"/>
            <p:cNvSpPr/>
            <p:nvPr/>
          </p:nvSpPr>
          <p:spPr>
            <a:xfrm rot="10800000" flipV="1">
              <a:off x="8001000" y="3429000"/>
              <a:ext cx="3048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46" name="Down Arrow 45"/>
            <p:cNvSpPr/>
            <p:nvPr/>
          </p:nvSpPr>
          <p:spPr>
            <a:xfrm rot="5400000">
              <a:off x="7467600" y="2819400"/>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cxnSp>
        <p:nvCxnSpPr>
          <p:cNvPr id="47" name="Straight Connector 46"/>
          <p:cNvCxnSpPr/>
          <p:nvPr/>
        </p:nvCxnSpPr>
        <p:spPr>
          <a:xfrm>
            <a:off x="5716191" y="2957512"/>
            <a:ext cx="3124200"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23" idx="0"/>
          </p:cNvCxnSpPr>
          <p:nvPr/>
        </p:nvCxnSpPr>
        <p:spPr>
          <a:xfrm>
            <a:off x="756444" y="2957512"/>
            <a:ext cx="3734593"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0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2000"/>
                                        <p:tgtEl>
                                          <p:spTgt spid="1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xEl>
                                              <p:pRg st="0" end="0"/>
                                            </p:txEl>
                                          </p:spTgt>
                                        </p:tgtEl>
                                        <p:attrNameLst>
                                          <p:attrName>style.visibility</p:attrName>
                                        </p:attrNameLst>
                                      </p:cBhvr>
                                      <p:to>
                                        <p:strVal val="visible"/>
                                      </p:to>
                                    </p:set>
                                    <p:animEffect transition="in" filter="fade">
                                      <p:cBhvr>
                                        <p:cTn id="13" dur="2000"/>
                                        <p:tgtEl>
                                          <p:spTgt spid="15">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8"/>
                                        </p:tgtEl>
                                        <p:attrNameLst>
                                          <p:attrName>style.visibility</p:attrName>
                                        </p:attrNameLst>
                                      </p:cBhvr>
                                      <p:to>
                                        <p:strVal val="visible"/>
                                      </p:to>
                                    </p:set>
                                  </p:childTnLst>
                                </p:cTn>
                              </p:par>
                              <p:par>
                                <p:cTn id="20" presetID="10" presetClass="entr" presetSubtype="0" fill="hold" nodeType="with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2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5" grpId="0" build="p"/>
      <p:bldP spid="37" grpId="0"/>
      <p:bldP spid="3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6"/>
            <a:ext cx="7886700" cy="3967388"/>
          </a:xfrm>
        </p:spPr>
        <p:txBody>
          <a:bodyPr>
            <a:normAutofit/>
          </a:bodyPr>
          <a:lstStyle/>
          <a:p>
            <a:pPr algn="ctr"/>
            <a:r>
              <a:rPr lang="en-CA" dirty="0">
                <a:solidFill>
                  <a:schemeClr val="bg1"/>
                </a:solidFill>
              </a:rPr>
              <a:t>Thank you!</a:t>
            </a:r>
            <a:br>
              <a:rPr lang="en-CA" dirty="0">
                <a:solidFill>
                  <a:schemeClr val="bg1"/>
                </a:solidFill>
              </a:rPr>
            </a:br>
            <a:r>
              <a:rPr lang="en-CA" dirty="0">
                <a:solidFill>
                  <a:schemeClr val="bg1"/>
                </a:solidFill>
              </a:rPr>
              <a:t/>
            </a:r>
            <a:br>
              <a:rPr lang="en-CA" dirty="0">
                <a:solidFill>
                  <a:schemeClr val="bg1"/>
                </a:solidFill>
              </a:rPr>
            </a:br>
            <a:r>
              <a:rPr lang="en-CA" dirty="0">
                <a:solidFill>
                  <a:schemeClr val="bg1"/>
                </a:solidFill>
              </a:rPr>
              <a:t/>
            </a:r>
            <a:br>
              <a:rPr lang="en-CA" dirty="0">
                <a:solidFill>
                  <a:schemeClr val="bg1"/>
                </a:solidFill>
              </a:rPr>
            </a:br>
            <a:r>
              <a:rPr lang="en-CA" dirty="0">
                <a:solidFill>
                  <a:schemeClr val="bg1"/>
                </a:solidFill>
              </a:rPr>
              <a:t>Questions?</a:t>
            </a:r>
            <a:endParaRPr lang="en-US" dirty="0">
              <a:solidFill>
                <a:schemeClr val="bg1"/>
              </a:solidFill>
            </a:endParaRPr>
          </a:p>
        </p:txBody>
      </p:sp>
      <p:grpSp>
        <p:nvGrpSpPr>
          <p:cNvPr id="5" name="Group 4"/>
          <p:cNvGrpSpPr/>
          <p:nvPr/>
        </p:nvGrpSpPr>
        <p:grpSpPr>
          <a:xfrm>
            <a:off x="5692655" y="5164452"/>
            <a:ext cx="3333251" cy="369332"/>
            <a:chOff x="1599360" y="5206303"/>
            <a:chExt cx="3333251" cy="369332"/>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9360" y="5252858"/>
              <a:ext cx="276225" cy="276225"/>
            </a:xfrm>
            <a:prstGeom prst="rect">
              <a:avLst/>
            </a:prstGeom>
          </p:spPr>
        </p:pic>
        <p:sp>
          <p:nvSpPr>
            <p:cNvPr id="7" name="TextBox 6"/>
            <p:cNvSpPr txBox="1"/>
            <p:nvPr/>
          </p:nvSpPr>
          <p:spPr>
            <a:xfrm>
              <a:off x="1959425" y="5206303"/>
              <a:ext cx="2973186" cy="369332"/>
            </a:xfrm>
            <a:prstGeom prst="rect">
              <a:avLst/>
            </a:prstGeom>
            <a:noFill/>
          </p:spPr>
          <p:txBody>
            <a:bodyPr wrap="none" rtlCol="0">
              <a:spAutoFit/>
            </a:bodyPr>
            <a:lstStyle/>
            <a:p>
              <a:r>
                <a:rPr lang="en-CA" dirty="0">
                  <a:solidFill>
                    <a:schemeClr val="bg1"/>
                  </a:solidFill>
                  <a:latin typeface="+mn-lt"/>
                </a:rPr>
                <a:t>Facebook.com/</a:t>
              </a:r>
              <a:r>
                <a:rPr lang="en-CA" dirty="0" err="1">
                  <a:solidFill>
                    <a:schemeClr val="bg1"/>
                  </a:solidFill>
                  <a:latin typeface="+mn-lt"/>
                </a:rPr>
                <a:t>westernuCPSX</a:t>
              </a:r>
              <a:endParaRPr lang="en-US" dirty="0">
                <a:solidFill>
                  <a:schemeClr val="bg1"/>
                </a:solidFill>
                <a:latin typeface="+mn-lt"/>
              </a:endParaRPr>
            </a:p>
          </p:txBody>
        </p:sp>
      </p:grpSp>
      <p:grpSp>
        <p:nvGrpSpPr>
          <p:cNvPr id="8" name="Group 7"/>
          <p:cNvGrpSpPr/>
          <p:nvPr/>
        </p:nvGrpSpPr>
        <p:grpSpPr>
          <a:xfrm>
            <a:off x="302063" y="5115076"/>
            <a:ext cx="2205484" cy="468085"/>
            <a:chOff x="5510147" y="5181943"/>
            <a:chExt cx="2205484" cy="468085"/>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0147" y="5181943"/>
              <a:ext cx="468085" cy="468085"/>
            </a:xfrm>
            <a:prstGeom prst="rect">
              <a:avLst/>
            </a:prstGeom>
          </p:spPr>
        </p:pic>
        <p:sp>
          <p:nvSpPr>
            <p:cNvPr id="10" name="TextBox 9"/>
            <p:cNvSpPr txBox="1"/>
            <p:nvPr/>
          </p:nvSpPr>
          <p:spPr>
            <a:xfrm>
              <a:off x="5978232" y="5231319"/>
              <a:ext cx="1737399" cy="369332"/>
            </a:xfrm>
            <a:prstGeom prst="rect">
              <a:avLst/>
            </a:prstGeom>
            <a:noFill/>
          </p:spPr>
          <p:txBody>
            <a:bodyPr wrap="none" rtlCol="0">
              <a:spAutoFit/>
            </a:bodyPr>
            <a:lstStyle/>
            <a:p>
              <a:r>
                <a:rPr lang="en-CA" dirty="0">
                  <a:solidFill>
                    <a:schemeClr val="bg1"/>
                  </a:solidFill>
                  <a:latin typeface="+mn-lt"/>
                </a:rPr>
                <a:t>@</a:t>
              </a:r>
              <a:r>
                <a:rPr lang="en-CA" dirty="0" err="1">
                  <a:solidFill>
                    <a:schemeClr val="bg1"/>
                  </a:solidFill>
                  <a:latin typeface="+mn-lt"/>
                </a:rPr>
                <a:t>westernuCPSX</a:t>
              </a:r>
              <a:endParaRPr lang="en-US" dirty="0">
                <a:solidFill>
                  <a:schemeClr val="bg1"/>
                </a:solidFill>
                <a:latin typeface="+mn-lt"/>
              </a:endParaRPr>
            </a:p>
          </p:txBody>
        </p:sp>
      </p:grpSp>
      <p:sp>
        <p:nvSpPr>
          <p:cNvPr id="11" name="TextBox 10"/>
          <p:cNvSpPr txBox="1"/>
          <p:nvPr/>
        </p:nvSpPr>
        <p:spPr>
          <a:xfrm>
            <a:off x="2975632" y="5164452"/>
            <a:ext cx="2247475" cy="369332"/>
          </a:xfrm>
          <a:prstGeom prst="rect">
            <a:avLst/>
          </a:prstGeom>
          <a:noFill/>
        </p:spPr>
        <p:txBody>
          <a:bodyPr wrap="none" rtlCol="0">
            <a:spAutoFit/>
          </a:bodyPr>
          <a:lstStyle/>
          <a:p>
            <a:r>
              <a:rPr lang="en-CA" dirty="0">
                <a:solidFill>
                  <a:schemeClr val="bg1"/>
                </a:solidFill>
                <a:latin typeface="+mn-lt"/>
              </a:rPr>
              <a:t>cpsx.uwo.ca/outreach</a:t>
            </a:r>
            <a:endParaRPr lang="en-US" dirty="0">
              <a:solidFill>
                <a:schemeClr val="bg1"/>
              </a:solidFill>
              <a:latin typeface="+mn-lt"/>
            </a:endParaRPr>
          </a:p>
        </p:txBody>
      </p:sp>
    </p:spTree>
    <p:extLst>
      <p:ext uri="{BB962C8B-B14F-4D97-AF65-F5344CB8AC3E}">
        <p14:creationId xmlns:p14="http://schemas.microsoft.com/office/powerpoint/2010/main" val="49564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11239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p:txBody>
          <a:bodyPr/>
          <a:lstStyle/>
          <a:p>
            <a:r>
              <a:rPr lang="en-US" altLang="en-US" cap="none">
                <a:ea typeface="ＭＳ Ｐゴシック" panose="020B0600070205080204" pitchFamily="34" charset="-128"/>
              </a:rPr>
              <a:t>EXTRA SLIDES</a:t>
            </a:r>
          </a:p>
        </p:txBody>
      </p:sp>
      <p:sp>
        <p:nvSpPr>
          <p:cNvPr id="3" name="Text Placeholder 2"/>
          <p:cNvSpPr>
            <a:spLocks noGrp="1"/>
          </p:cNvSpPr>
          <p:nvPr>
            <p:ph type="body" idx="1"/>
          </p:nvPr>
        </p:nvSpPr>
        <p:spPr>
          <a:xfrm>
            <a:off x="626516" y="1905000"/>
            <a:ext cx="7886700" cy="1500187"/>
          </a:xfrm>
        </p:spPr>
        <p:txBody>
          <a:bodyPr>
            <a:normAutofit/>
          </a:bodyPr>
          <a:lstStyle/>
          <a:p>
            <a:pPr algn="ctr">
              <a:buFont typeface="Arial" charset="0"/>
              <a:buNone/>
              <a:defRPr/>
            </a:pPr>
            <a:r>
              <a:rPr lang="en-US" sz="3200" dirty="0">
                <a:solidFill>
                  <a:schemeClr val="bg1"/>
                </a:solidFill>
              </a:rPr>
              <a:t>Extra Slides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ChangeArrowheads="1"/>
          </p:cNvSpPr>
          <p:nvPr>
            <p:ph type="title"/>
          </p:nvPr>
        </p:nvSpPr>
        <p:spPr>
          <a:xfrm>
            <a:off x="628650" y="0"/>
            <a:ext cx="7886700" cy="1325563"/>
          </a:xfrm>
        </p:spPr>
        <p:txBody>
          <a:bodyPr/>
          <a:lstStyle/>
          <a:p>
            <a:pPr algn="ctr"/>
            <a:r>
              <a:rPr lang="en-CA" altLang="en-US" dirty="0">
                <a:solidFill>
                  <a:schemeClr val="bg1"/>
                </a:solidFill>
                <a:ea typeface="ＭＳ Ｐゴシック" panose="020B0600070205080204" pitchFamily="34" charset="-128"/>
              </a:rPr>
              <a:t>Want more info?</a:t>
            </a:r>
          </a:p>
        </p:txBody>
      </p:sp>
      <p:pic>
        <p:nvPicPr>
          <p:cNvPr id="72710" name="Picture 4"/>
          <p:cNvPicPr>
            <a:picLocks noChangeAspect="1" noChangeArrowheads="1"/>
          </p:cNvPicPr>
          <p:nvPr/>
        </p:nvPicPr>
        <p:blipFill>
          <a:blip r:embed="rId3">
            <a:extLst>
              <a:ext uri="{28A0092B-C50C-407E-A947-70E740481C1C}">
                <a14:useLocalDpi xmlns:a14="http://schemas.microsoft.com/office/drawing/2010/main" val="0"/>
              </a:ext>
            </a:extLst>
          </a:blip>
          <a:srcRect l="21979" t="21379" r="23073" b="34720"/>
          <a:stretch>
            <a:fillRect/>
          </a:stretch>
        </p:blipFill>
        <p:spPr bwMode="auto">
          <a:xfrm>
            <a:off x="0" y="1295400"/>
            <a:ext cx="9144000"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Title 1"/>
          <p:cNvSpPr>
            <a:spLocks noGrp="1"/>
          </p:cNvSpPr>
          <p:nvPr>
            <p:ph type="title" idx="4294967295"/>
          </p:nvPr>
        </p:nvSpPr>
        <p:spPr>
          <a:xfrm>
            <a:off x="0" y="274638"/>
            <a:ext cx="8229600" cy="1143000"/>
          </a:xfrm>
        </p:spPr>
        <p:txBody>
          <a:bodyPr/>
          <a:lstStyle/>
          <a:p>
            <a:r>
              <a:rPr lang="en-CA" altLang="en-US">
                <a:solidFill>
                  <a:schemeClr val="bg1"/>
                </a:solidFill>
                <a:ea typeface="ＭＳ Ｐゴシック" panose="020B0600070205080204" pitchFamily="34" charset="-128"/>
              </a:rPr>
              <a:t>Moon Zoo (</a:t>
            </a:r>
            <a:r>
              <a:rPr lang="en-CA" altLang="en-US">
                <a:solidFill>
                  <a:schemeClr val="bg1"/>
                </a:solidFill>
                <a:ea typeface="ＭＳ Ｐゴシック" panose="020B0600070205080204" pitchFamily="34" charset="-128"/>
                <a:hlinkClick r:id="rId3"/>
              </a:rPr>
              <a:t>www.moonzoo.org</a:t>
            </a:r>
            <a:r>
              <a:rPr lang="en-CA" altLang="en-US">
                <a:solidFill>
                  <a:schemeClr val="bg1"/>
                </a:solidFill>
                <a:ea typeface="ＭＳ Ｐゴシック" panose="020B0600070205080204" pitchFamily="34" charset="-128"/>
              </a:rPr>
              <a:t>)</a:t>
            </a:r>
          </a:p>
        </p:txBody>
      </p:sp>
      <p:pic>
        <p:nvPicPr>
          <p:cNvPr id="94212" name="Picture 2"/>
          <p:cNvPicPr>
            <a:picLocks noChangeAspect="1" noChangeArrowheads="1"/>
          </p:cNvPicPr>
          <p:nvPr/>
        </p:nvPicPr>
        <p:blipFill>
          <a:blip r:embed="rId4">
            <a:extLst>
              <a:ext uri="{28A0092B-C50C-407E-A947-70E740481C1C}">
                <a14:useLocalDpi xmlns:a14="http://schemas.microsoft.com/office/drawing/2010/main" val="0"/>
              </a:ext>
            </a:extLst>
          </a:blip>
          <a:srcRect t="10454" r="1770" b="6250"/>
          <a:stretch>
            <a:fillRect/>
          </a:stretch>
        </p:blipFill>
        <p:spPr bwMode="auto">
          <a:xfrm>
            <a:off x="0" y="1577975"/>
            <a:ext cx="9156700" cy="436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9" name="Picture 2"/>
          <p:cNvPicPr>
            <a:picLocks noChangeAspect="1" noChangeArrowheads="1"/>
          </p:cNvPicPr>
          <p:nvPr/>
        </p:nvPicPr>
        <p:blipFill>
          <a:blip r:embed="rId3">
            <a:extLst>
              <a:ext uri="{28A0092B-C50C-407E-A947-70E740481C1C}">
                <a14:useLocalDpi xmlns:a14="http://schemas.microsoft.com/office/drawing/2010/main" val="0"/>
              </a:ext>
            </a:extLst>
          </a:blip>
          <a:srcRect l="17155" t="22639" r="37462" b="18298"/>
          <a:stretch>
            <a:fillRect/>
          </a:stretch>
        </p:blipFill>
        <p:spPr bwMode="auto">
          <a:xfrm>
            <a:off x="442913" y="0"/>
            <a:ext cx="8258175" cy="6042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3"/>
          <p:cNvSpPr>
            <a:spLocks noGrp="1"/>
          </p:cNvSpPr>
          <p:nvPr>
            <p:ph type="title"/>
          </p:nvPr>
        </p:nvSpPr>
        <p:spPr/>
        <p:txBody>
          <a:bodyPr/>
          <a:lstStyle/>
          <a:p>
            <a:r>
              <a:rPr lang="en-US" altLang="en-US" dirty="0">
                <a:solidFill>
                  <a:schemeClr val="bg1"/>
                </a:solidFill>
                <a:ea typeface="ＭＳ Ｐゴシック" panose="020B0600070205080204" pitchFamily="34" charset="-128"/>
              </a:rPr>
              <a:t>Earth, Sun, Moon: Sizes</a:t>
            </a:r>
          </a:p>
        </p:txBody>
      </p:sp>
      <p:sp>
        <p:nvSpPr>
          <p:cNvPr id="98307" name="Content Placeholder 4"/>
          <p:cNvSpPr>
            <a:spLocks noGrp="1"/>
          </p:cNvSpPr>
          <p:nvPr>
            <p:ph idx="1"/>
          </p:nvPr>
        </p:nvSpPr>
        <p:spPr>
          <a:xfrm>
            <a:off x="457200" y="1600200"/>
            <a:ext cx="8686800" cy="4525963"/>
          </a:xfrm>
        </p:spPr>
        <p:txBody>
          <a:bodyPr/>
          <a:lstStyle/>
          <a:p>
            <a:pPr marL="0" indent="0">
              <a:buFont typeface="Arial" panose="020B0604020202020204" pitchFamily="34" charset="0"/>
              <a:buNone/>
            </a:pPr>
            <a:r>
              <a:rPr lang="en-CA" altLang="en-US" sz="2800" dirty="0">
                <a:solidFill>
                  <a:schemeClr val="bg1"/>
                </a:solidFill>
                <a:ea typeface="ＭＳ Ｐゴシック" panose="020B0600070205080204" pitchFamily="34" charset="-128"/>
              </a:rPr>
              <a:t>Earth Radius: 6,378 km		Diameter:	12,756 km</a:t>
            </a:r>
            <a:br>
              <a:rPr lang="en-CA" altLang="en-US" sz="2800" dirty="0">
                <a:solidFill>
                  <a:schemeClr val="bg1"/>
                </a:solidFill>
                <a:ea typeface="ＭＳ Ｐゴシック" panose="020B0600070205080204" pitchFamily="34" charset="-128"/>
              </a:rPr>
            </a:br>
            <a:r>
              <a:rPr lang="en-CA" altLang="en-US" sz="2800" dirty="0">
                <a:solidFill>
                  <a:schemeClr val="bg1"/>
                </a:solidFill>
                <a:ea typeface="ＭＳ Ｐゴシック" panose="020B0600070205080204" pitchFamily="34" charset="-128"/>
              </a:rPr>
              <a:t>Moon Radius: 1,737 km		Diameter:	3,474 km</a:t>
            </a:r>
            <a:br>
              <a:rPr lang="en-CA" altLang="en-US" sz="2800" dirty="0">
                <a:solidFill>
                  <a:schemeClr val="bg1"/>
                </a:solidFill>
                <a:ea typeface="ＭＳ Ｐゴシック" panose="020B0600070205080204" pitchFamily="34" charset="-128"/>
              </a:rPr>
            </a:br>
            <a:r>
              <a:rPr lang="en-CA" altLang="en-US" sz="2800" dirty="0">
                <a:solidFill>
                  <a:schemeClr val="bg1"/>
                </a:solidFill>
                <a:ea typeface="ＭＳ Ｐゴシック" panose="020B0600070205080204" pitchFamily="34" charset="-128"/>
              </a:rPr>
              <a:t>Sun Radius:	695,500 km		Diameter:	1,391,000 km</a:t>
            </a:r>
            <a:endParaRPr lang="en-US" altLang="en-US" sz="2800" dirty="0">
              <a:solidFill>
                <a:schemeClr val="bg1"/>
              </a:solidFill>
              <a:ea typeface="ＭＳ Ｐゴシック" panose="020B0600070205080204" pitchFamily="34" charset="-128"/>
            </a:endParaRPr>
          </a:p>
          <a:p>
            <a:pPr marL="0" indent="0"/>
            <a:endParaRPr lang="en-CA" altLang="en-US" i="1" dirty="0">
              <a:solidFill>
                <a:schemeClr val="bg1"/>
              </a:solidFill>
              <a:ea typeface="ＭＳ Ｐゴシック" panose="020B0600070205080204" pitchFamily="34" charset="-128"/>
            </a:endParaRPr>
          </a:p>
          <a:p>
            <a:pPr marL="0" indent="0" algn="ctr">
              <a:buFont typeface="Arial" panose="020B0604020202020204" pitchFamily="34" charset="0"/>
              <a:buNone/>
            </a:pPr>
            <a:r>
              <a:rPr lang="en-CA" altLang="en-US" i="1" dirty="0">
                <a:solidFill>
                  <a:schemeClr val="bg1"/>
                </a:solidFill>
                <a:ea typeface="ＭＳ Ｐゴシック" panose="020B0600070205080204" pitchFamily="34" charset="-128"/>
              </a:rPr>
              <a:t>It would take ~109 Earths to cross the surface of the Sun; and 3.5 moons would cross the surface of the Earth at the equator</a:t>
            </a:r>
            <a:endParaRPr lang="en-US" altLang="en-US" dirty="0">
              <a:solidFill>
                <a:schemeClr val="bg1"/>
              </a:solidFill>
              <a:ea typeface="ＭＳ Ｐゴシック" panose="020B0600070205080204" pitchFamily="34" charset="-128"/>
            </a:endParaRPr>
          </a:p>
          <a:p>
            <a:pPr marL="0" indent="0"/>
            <a:endParaRPr lang="en-US" altLang="en-US" dirty="0">
              <a:ea typeface="ＭＳ Ｐゴシック" panose="020B0600070205080204" pitchFamily="34" charset="-12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p:txBody>
          <a:bodyPr/>
          <a:lstStyle/>
          <a:p>
            <a:r>
              <a:rPr lang="en-US" altLang="en-US" dirty="0">
                <a:solidFill>
                  <a:schemeClr val="bg1"/>
                </a:solidFill>
                <a:ea typeface="ＭＳ Ｐゴシック" panose="020B0600070205080204" pitchFamily="34" charset="-128"/>
              </a:rPr>
              <a:t>Earth, Sun, Moon: Distances</a:t>
            </a:r>
          </a:p>
        </p:txBody>
      </p:sp>
      <p:sp>
        <p:nvSpPr>
          <p:cNvPr id="99331" name="Content Placeholder 2"/>
          <p:cNvSpPr>
            <a:spLocks noGrp="1"/>
          </p:cNvSpPr>
          <p:nvPr>
            <p:ph idx="1"/>
          </p:nvPr>
        </p:nvSpPr>
        <p:spPr/>
        <p:txBody>
          <a:bodyPr/>
          <a:lstStyle/>
          <a:p>
            <a:pPr marL="0" indent="0">
              <a:buFont typeface="Arial" panose="020B0604020202020204" pitchFamily="34" charset="0"/>
              <a:buNone/>
            </a:pPr>
            <a:r>
              <a:rPr lang="en-CA" altLang="en-US" dirty="0">
                <a:solidFill>
                  <a:schemeClr val="bg1"/>
                </a:solidFill>
                <a:ea typeface="ＭＳ Ｐゴシック" panose="020B0600070205080204" pitchFamily="34" charset="-128"/>
              </a:rPr>
              <a:t>Earth – Moon:	384,403 km</a:t>
            </a:r>
            <a:br>
              <a:rPr lang="en-CA" altLang="en-US" dirty="0">
                <a:solidFill>
                  <a:schemeClr val="bg1"/>
                </a:solidFill>
                <a:ea typeface="ＭＳ Ｐゴシック" panose="020B0600070205080204" pitchFamily="34" charset="-128"/>
              </a:rPr>
            </a:br>
            <a:r>
              <a:rPr lang="en-CA" altLang="en-US" dirty="0">
                <a:solidFill>
                  <a:schemeClr val="bg1"/>
                </a:solidFill>
                <a:ea typeface="ＭＳ Ｐゴシック" panose="020B0600070205080204" pitchFamily="34" charset="-128"/>
              </a:rPr>
              <a:t>Earth – Sun:	149,597,870 km</a:t>
            </a:r>
            <a:endParaRPr lang="en-US" altLang="en-US" dirty="0">
              <a:solidFill>
                <a:schemeClr val="bg1"/>
              </a:solidFill>
              <a:ea typeface="ＭＳ Ｐゴシック" panose="020B0600070205080204" pitchFamily="34" charset="-128"/>
            </a:endParaRPr>
          </a:p>
          <a:p>
            <a:pPr marL="0" indent="0">
              <a:buFont typeface="Arial" panose="020B0604020202020204" pitchFamily="34" charset="0"/>
              <a:buNone/>
            </a:pPr>
            <a:endParaRPr lang="en-US" altLang="en-US" dirty="0">
              <a:ea typeface="ＭＳ Ｐゴシック" panose="020B0600070205080204" pitchFamily="34" charset="-12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p:txBody>
          <a:bodyPr/>
          <a:lstStyle/>
          <a:p>
            <a:r>
              <a:rPr lang="en-US" altLang="en-US" dirty="0">
                <a:solidFill>
                  <a:schemeClr val="bg1"/>
                </a:solidFill>
                <a:ea typeface="ＭＳ Ｐゴシック" panose="020B0600070205080204" pitchFamily="34" charset="-128"/>
              </a:rPr>
              <a:t>Earth, Sun, Moon: Rotations and </a:t>
            </a:r>
            <a:r>
              <a:rPr lang="en-US" altLang="en-US" dirty="0">
                <a:ea typeface="ＭＳ Ｐゴシック" panose="020B0600070205080204" pitchFamily="34" charset="-128"/>
              </a:rPr>
              <a:t>Revolutions</a:t>
            </a:r>
          </a:p>
        </p:txBody>
      </p:sp>
      <p:sp>
        <p:nvSpPr>
          <p:cNvPr id="100355" name="Content Placeholder 2"/>
          <p:cNvSpPr>
            <a:spLocks noGrp="1"/>
          </p:cNvSpPr>
          <p:nvPr>
            <p:ph idx="1"/>
          </p:nvPr>
        </p:nvSpPr>
        <p:spPr>
          <a:xfrm>
            <a:off x="457200" y="1600200"/>
            <a:ext cx="8229600" cy="3581400"/>
          </a:xfrm>
        </p:spPr>
        <p:txBody>
          <a:bodyPr/>
          <a:lstStyle/>
          <a:p>
            <a:pPr marL="0" indent="0">
              <a:buFont typeface="Arial" panose="020B0604020202020204" pitchFamily="34" charset="0"/>
              <a:buNone/>
            </a:pPr>
            <a:r>
              <a:rPr lang="en-CA" altLang="en-US" sz="2400" dirty="0">
                <a:solidFill>
                  <a:schemeClr val="bg1"/>
                </a:solidFill>
                <a:ea typeface="ＭＳ Ｐゴシック" panose="020B0600070205080204" pitchFamily="34" charset="-128"/>
              </a:rPr>
              <a:t>Rotation of the Earth:	Counter-clockwise, 24 hours</a:t>
            </a:r>
            <a:br>
              <a:rPr lang="en-CA" altLang="en-US" sz="2400" dirty="0">
                <a:solidFill>
                  <a:schemeClr val="bg1"/>
                </a:solidFill>
                <a:ea typeface="ＭＳ Ｐゴシック" panose="020B0600070205080204" pitchFamily="34" charset="-128"/>
              </a:rPr>
            </a:br>
            <a:r>
              <a:rPr lang="en-CA" altLang="en-US" sz="2400" dirty="0">
                <a:solidFill>
                  <a:schemeClr val="bg1"/>
                </a:solidFill>
                <a:ea typeface="ＭＳ Ｐゴシック" panose="020B0600070205080204" pitchFamily="34" charset="-128"/>
              </a:rPr>
              <a:t>Rotation of the Moon: 	Counter-clockwise, 28 days </a:t>
            </a:r>
            <a:br>
              <a:rPr lang="en-CA" altLang="en-US" sz="2400" dirty="0">
                <a:solidFill>
                  <a:schemeClr val="bg1"/>
                </a:solidFill>
                <a:ea typeface="ＭＳ Ｐゴシック" panose="020B0600070205080204" pitchFamily="34" charset="-128"/>
              </a:rPr>
            </a:br>
            <a:r>
              <a:rPr lang="en-CA" altLang="en-US" sz="2400" dirty="0">
                <a:solidFill>
                  <a:schemeClr val="bg1"/>
                </a:solidFill>
                <a:ea typeface="ＭＳ Ｐゴシック" panose="020B0600070205080204" pitchFamily="34" charset="-128"/>
              </a:rPr>
              <a:t>Rotation of the Sun: Counter-clockwise, 24 days </a:t>
            </a:r>
            <a:br>
              <a:rPr lang="en-CA" altLang="en-US" sz="2400" dirty="0">
                <a:solidFill>
                  <a:schemeClr val="bg1"/>
                </a:solidFill>
                <a:ea typeface="ＭＳ Ｐゴシック" panose="020B0600070205080204" pitchFamily="34" charset="-128"/>
              </a:rPr>
            </a:br>
            <a:endParaRPr lang="en-CA" altLang="en-US" sz="2400" dirty="0">
              <a:solidFill>
                <a:schemeClr val="bg1"/>
              </a:solidFill>
              <a:ea typeface="ＭＳ Ｐゴシック" panose="020B0600070205080204" pitchFamily="34" charset="-128"/>
            </a:endParaRPr>
          </a:p>
          <a:p>
            <a:pPr marL="0" indent="0">
              <a:buFont typeface="Arial" panose="020B0604020202020204" pitchFamily="34" charset="0"/>
              <a:buNone/>
            </a:pPr>
            <a:r>
              <a:rPr lang="en-CA" altLang="en-US" sz="2400" dirty="0">
                <a:solidFill>
                  <a:schemeClr val="bg1"/>
                </a:solidFill>
                <a:ea typeface="ＭＳ Ｐゴシック" panose="020B0600070205080204" pitchFamily="34" charset="-128"/>
              </a:rPr>
              <a:t>Revolution of the Earth around the Sun: </a:t>
            </a:r>
          </a:p>
          <a:p>
            <a:pPr marL="0" indent="0">
              <a:buFont typeface="Arial" panose="020B0604020202020204" pitchFamily="34" charset="0"/>
              <a:buNone/>
            </a:pPr>
            <a:r>
              <a:rPr lang="en-CA" altLang="en-US" sz="2400" dirty="0">
                <a:solidFill>
                  <a:schemeClr val="bg1"/>
                </a:solidFill>
                <a:ea typeface="ＭＳ Ｐゴシック" panose="020B0600070205080204" pitchFamily="34" charset="-128"/>
              </a:rPr>
              <a:t>Counter-clockwise, 365.25 days	</a:t>
            </a:r>
          </a:p>
          <a:p>
            <a:pPr marL="0" indent="0">
              <a:buFont typeface="Arial" panose="020B0604020202020204" pitchFamily="34" charset="0"/>
              <a:buNone/>
            </a:pPr>
            <a:r>
              <a:rPr lang="en-CA" altLang="en-US" sz="2400" dirty="0">
                <a:solidFill>
                  <a:schemeClr val="bg1"/>
                </a:solidFill>
                <a:ea typeface="ＭＳ Ｐゴシック" panose="020B0600070205080204" pitchFamily="34" charset="-128"/>
              </a:rPr>
              <a:t/>
            </a:r>
            <a:br>
              <a:rPr lang="en-CA" altLang="en-US" sz="2400" dirty="0">
                <a:solidFill>
                  <a:schemeClr val="bg1"/>
                </a:solidFill>
                <a:ea typeface="ＭＳ Ｐゴシック" panose="020B0600070205080204" pitchFamily="34" charset="-128"/>
              </a:rPr>
            </a:br>
            <a:r>
              <a:rPr lang="en-CA" altLang="en-US" sz="2400" dirty="0">
                <a:solidFill>
                  <a:schemeClr val="bg1"/>
                </a:solidFill>
                <a:ea typeface="ＭＳ Ｐゴシック" panose="020B0600070205080204" pitchFamily="34" charset="-128"/>
              </a:rPr>
              <a:t>Revolution of the Moon around the Earth: </a:t>
            </a:r>
          </a:p>
          <a:p>
            <a:pPr marL="0" indent="0">
              <a:buFont typeface="Arial" panose="020B0604020202020204" pitchFamily="34" charset="0"/>
              <a:buNone/>
            </a:pPr>
            <a:r>
              <a:rPr lang="en-CA" altLang="en-US" sz="2400" dirty="0">
                <a:solidFill>
                  <a:schemeClr val="bg1"/>
                </a:solidFill>
                <a:ea typeface="ＭＳ Ｐゴシック" panose="020B0600070205080204" pitchFamily="34" charset="-128"/>
              </a:rPr>
              <a:t>Counter-clockwise, 28 days</a:t>
            </a:r>
            <a:endParaRPr lang="en-US" altLang="en-US" sz="2400" dirty="0">
              <a:solidFill>
                <a:schemeClr val="bg1"/>
              </a:solidFill>
              <a:ea typeface="ＭＳ Ｐゴシック" panose="020B0600070205080204" pitchFamily="34" charset="-128"/>
            </a:endParaRPr>
          </a:p>
          <a:p>
            <a:pPr marL="0" indent="0">
              <a:buFont typeface="Arial" panose="020B0604020202020204" pitchFamily="34" charset="0"/>
              <a:buNone/>
            </a:pPr>
            <a:endParaRPr lang="en-US" altLang="en-US" sz="2800" dirty="0">
              <a:ea typeface="ＭＳ Ｐゴシック" panose="020B0600070205080204" pitchFamily="34" charset="-128"/>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p:txBody>
          <a:bodyPr/>
          <a:lstStyle/>
          <a:p>
            <a:r>
              <a:rPr lang="en-US" altLang="en-US" dirty="0">
                <a:solidFill>
                  <a:schemeClr val="bg1"/>
                </a:solidFill>
                <a:ea typeface="ＭＳ Ｐゴシック" panose="020B0600070205080204" pitchFamily="34" charset="-128"/>
              </a:rPr>
              <a:t>Earth, Sun, Moon: Model</a:t>
            </a:r>
          </a:p>
        </p:txBody>
      </p:sp>
      <p:sp>
        <p:nvSpPr>
          <p:cNvPr id="101379" name="Content Placeholder 2"/>
          <p:cNvSpPr>
            <a:spLocks noGrp="1"/>
          </p:cNvSpPr>
          <p:nvPr>
            <p:ph idx="1"/>
          </p:nvPr>
        </p:nvSpPr>
        <p:spPr/>
        <p:txBody>
          <a:bodyPr/>
          <a:lstStyle/>
          <a:p>
            <a:pPr marL="0" indent="0">
              <a:buFont typeface="Arial" panose="020B0604020202020204" pitchFamily="34" charset="0"/>
              <a:buNone/>
            </a:pPr>
            <a:r>
              <a:rPr lang="en-CA" altLang="en-US" dirty="0">
                <a:solidFill>
                  <a:schemeClr val="bg1"/>
                </a:solidFill>
                <a:ea typeface="ＭＳ Ｐゴシック" panose="020B0600070205080204" pitchFamily="34" charset="-128"/>
              </a:rPr>
              <a:t>If your head (~25cm diameter) represents Earth, the moon would be a 7 cm diameter ball.</a:t>
            </a:r>
            <a:br>
              <a:rPr lang="en-CA" altLang="en-US" dirty="0">
                <a:solidFill>
                  <a:schemeClr val="bg1"/>
                </a:solidFill>
                <a:ea typeface="ＭＳ Ｐゴシック" panose="020B0600070205080204" pitchFamily="34" charset="-128"/>
              </a:rPr>
            </a:br>
            <a:r>
              <a:rPr lang="en-CA" altLang="en-US" dirty="0">
                <a:solidFill>
                  <a:schemeClr val="bg1"/>
                </a:solidFill>
                <a:ea typeface="ＭＳ Ｐゴシック" panose="020B0600070205080204" pitchFamily="34" charset="-128"/>
              </a:rPr>
              <a:t>At this scale (50,000,000x smaller) the Earth-Moon distance would be 7.5 metres, and the Earth-Sun distance would be 2.9 km.</a:t>
            </a:r>
            <a:endParaRPr lang="en-US" altLang="en-US" dirty="0">
              <a:solidFill>
                <a:schemeClr val="bg1"/>
              </a:solidFill>
              <a:ea typeface="ＭＳ Ｐゴシック" panose="020B0600070205080204" pitchFamily="34" charset="-128"/>
            </a:endParaRPr>
          </a:p>
          <a:p>
            <a:pPr marL="0" indent="0">
              <a:buFont typeface="Arial" panose="020B0604020202020204" pitchFamily="34" charset="0"/>
              <a:buNone/>
            </a:pPr>
            <a:endParaRPr lang="en-US" altLang="en-US" dirty="0">
              <a:ea typeface="ＭＳ Ｐゴシック" panose="020B0600070205080204" pitchFamily="34" charset="-12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8" descr="The second full moon in a single month is commonly known as a 'blue moon,' and that's what we'll see on New Year's Eve."/>
          <p:cNvPicPr>
            <a:picLocks noChangeAspect="1" noChangeArrowheads="1"/>
          </p:cNvPicPr>
          <p:nvPr/>
        </p:nvPicPr>
        <p:blipFill>
          <a:blip r:embed="rId3" cstate="print"/>
          <a:srcRect/>
          <a:stretch>
            <a:fillRect/>
          </a:stretch>
        </p:blipFill>
        <p:spPr bwMode="auto">
          <a:xfrm>
            <a:off x="4410075" y="2438400"/>
            <a:ext cx="4733925" cy="3400425"/>
          </a:xfrm>
          <a:prstGeom prst="rect">
            <a:avLst/>
          </a:prstGeom>
          <a:ln>
            <a:noFill/>
          </a:ln>
          <a:effectLst>
            <a:softEdge rad="112500"/>
          </a:effectLst>
        </p:spPr>
      </p:pic>
      <p:pic>
        <p:nvPicPr>
          <p:cNvPr id="102403" name="Picture 5" descr="harvest20moon"/>
          <p:cNvPicPr>
            <a:picLocks noChangeAspect="1" noChangeArrowheads="1"/>
          </p:cNvPicPr>
          <p:nvPr/>
        </p:nvPicPr>
        <p:blipFill>
          <a:blip r:embed="rId4">
            <a:extLst>
              <a:ext uri="{28A0092B-C50C-407E-A947-70E740481C1C}">
                <a14:useLocalDpi xmlns:a14="http://schemas.microsoft.com/office/drawing/2010/main" val="0"/>
              </a:ext>
            </a:extLst>
          </a:blip>
          <a:srcRect r="3030" b="2548"/>
          <a:stretch>
            <a:fillRect/>
          </a:stretch>
        </p:blipFill>
        <p:spPr bwMode="auto">
          <a:xfrm>
            <a:off x="0" y="0"/>
            <a:ext cx="42672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4" name="Text Box 6"/>
          <p:cNvSpPr txBox="1">
            <a:spLocks noChangeArrowheads="1"/>
          </p:cNvSpPr>
          <p:nvPr/>
        </p:nvSpPr>
        <p:spPr bwMode="auto">
          <a:xfrm>
            <a:off x="304800" y="3505200"/>
            <a:ext cx="3657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bg2"/>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bg2"/>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2"/>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9pPr>
          </a:lstStyle>
          <a:p>
            <a:pPr algn="ctr" eaLnBrk="1" hangingPunct="1">
              <a:spcBef>
                <a:spcPct val="50000"/>
              </a:spcBef>
              <a:buFontTx/>
              <a:buNone/>
            </a:pPr>
            <a:r>
              <a:rPr lang="en-US" altLang="en-US" sz="1800">
                <a:solidFill>
                  <a:schemeClr val="bg1"/>
                </a:solidFill>
                <a:latin typeface="Arial" panose="020B0604020202020204" pitchFamily="34" charset="0"/>
              </a:rPr>
              <a:t>Harvest Moon</a:t>
            </a:r>
          </a:p>
        </p:txBody>
      </p:sp>
      <p:sp>
        <p:nvSpPr>
          <p:cNvPr id="102405" name="Text Box 9"/>
          <p:cNvSpPr txBox="1">
            <a:spLocks noChangeArrowheads="1"/>
          </p:cNvSpPr>
          <p:nvPr/>
        </p:nvSpPr>
        <p:spPr bwMode="auto">
          <a:xfrm>
            <a:off x="5029200" y="2133600"/>
            <a:ext cx="3657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bg2"/>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bg2"/>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2"/>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9pPr>
          </a:lstStyle>
          <a:p>
            <a:pPr algn="ctr" eaLnBrk="1" hangingPunct="1">
              <a:spcBef>
                <a:spcPct val="50000"/>
              </a:spcBef>
              <a:buFontTx/>
              <a:buNone/>
            </a:pPr>
            <a:r>
              <a:rPr lang="en-US" altLang="en-US" sz="1800">
                <a:solidFill>
                  <a:schemeClr val="bg1"/>
                </a:solidFill>
                <a:latin typeface="Arial" panose="020B0604020202020204" pitchFamily="34" charset="0"/>
              </a:rPr>
              <a:t>Blue Moon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5"/>
          <p:cNvSpPr>
            <a:spLocks noGrp="1"/>
          </p:cNvSpPr>
          <p:nvPr>
            <p:ph type="title"/>
          </p:nvPr>
        </p:nvSpPr>
        <p:spPr>
          <a:xfrm>
            <a:off x="533400" y="2743200"/>
            <a:ext cx="8229600" cy="1143000"/>
          </a:xfrm>
        </p:spPr>
        <p:txBody>
          <a:bodyPr/>
          <a:lstStyle/>
          <a:p>
            <a:r>
              <a:rPr lang="en-US" altLang="en-US" dirty="0">
                <a:solidFill>
                  <a:schemeClr val="bg1"/>
                </a:solidFill>
                <a:ea typeface="ＭＳ Ｐゴシック" panose="020B0600070205080204" pitchFamily="34" charset="-128"/>
              </a:rPr>
              <a:t>Surface of the Moon</a:t>
            </a:r>
          </a:p>
        </p:txBody>
      </p:sp>
      <p:pic>
        <p:nvPicPr>
          <p:cNvPr id="104453" name="Picture 2" descr="http://ufo.aadityas.com/wp-content/uploads/2008/09/moon11-19-02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3429000"/>
            <a:ext cx="2514600" cy="243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US" altLang="en-US" dirty="0">
                <a:solidFill>
                  <a:schemeClr val="bg1"/>
                </a:solidFill>
                <a:ea typeface="ＭＳ Ｐゴシック" panose="020B0600070205080204" pitchFamily="34" charset="-128"/>
              </a:rPr>
              <a:t>On the Lunar Surface </a:t>
            </a:r>
          </a:p>
        </p:txBody>
      </p:sp>
      <p:pic>
        <p:nvPicPr>
          <p:cNvPr id="105475" name="Picture 2" descr="http://www.lpi.usra.edu/lunar/missions/clementine/images/img5_lg.gif"/>
          <p:cNvPicPr>
            <a:picLocks noChangeAspect="1" noChangeArrowheads="1"/>
          </p:cNvPicPr>
          <p:nvPr/>
        </p:nvPicPr>
        <p:blipFill>
          <a:blip r:embed="rId3">
            <a:extLst>
              <a:ext uri="{28A0092B-C50C-407E-A947-70E740481C1C}">
                <a14:useLocalDpi xmlns:a14="http://schemas.microsoft.com/office/drawing/2010/main" val="0"/>
              </a:ext>
            </a:extLst>
          </a:blip>
          <a:srcRect l="2640" t="21103" b="3174"/>
          <a:stretch>
            <a:fillRect/>
          </a:stretch>
        </p:blipFill>
        <p:spPr bwMode="auto">
          <a:xfrm>
            <a:off x="793750" y="1600200"/>
            <a:ext cx="7588250" cy="418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Rectangle 5"/>
          <p:cNvSpPr>
            <a:spLocks noChangeArrowheads="1"/>
          </p:cNvSpPr>
          <p:nvPr/>
        </p:nvSpPr>
        <p:spPr bwMode="auto">
          <a:xfrm>
            <a:off x="4572000" y="1371600"/>
            <a:ext cx="3962400" cy="4267200"/>
          </a:xfrm>
          <a:prstGeom prst="rect">
            <a:avLst/>
          </a:prstGeom>
          <a:solidFill>
            <a:schemeClr val="tx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bg2"/>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bg2"/>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2"/>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800">
              <a:solidFill>
                <a:schemeClr val="tx1"/>
              </a:solidFill>
              <a:latin typeface="Arial" panose="020B0604020202020204" pitchFamily="34" charset="0"/>
            </a:endParaRPr>
          </a:p>
        </p:txBody>
      </p:sp>
      <p:sp>
        <p:nvSpPr>
          <p:cNvPr id="7174" name="Line 6"/>
          <p:cNvSpPr>
            <a:spLocks noChangeShapeType="1"/>
          </p:cNvSpPr>
          <p:nvPr/>
        </p:nvSpPr>
        <p:spPr bwMode="auto">
          <a:xfrm>
            <a:off x="685800" y="2362200"/>
            <a:ext cx="609600" cy="762000"/>
          </a:xfrm>
          <a:prstGeom prst="line">
            <a:avLst/>
          </a:prstGeom>
          <a:noFill/>
          <a:ln w="190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175" name="Line 7"/>
          <p:cNvSpPr>
            <a:spLocks noChangeShapeType="1"/>
          </p:cNvSpPr>
          <p:nvPr/>
        </p:nvSpPr>
        <p:spPr bwMode="auto">
          <a:xfrm flipH="1" flipV="1">
            <a:off x="2743200" y="4648200"/>
            <a:ext cx="1524000" cy="381000"/>
          </a:xfrm>
          <a:prstGeom prst="line">
            <a:avLst/>
          </a:prstGeom>
          <a:noFill/>
          <a:ln w="190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176" name="Text Box 8"/>
          <p:cNvSpPr txBox="1">
            <a:spLocks noChangeArrowheads="1"/>
          </p:cNvSpPr>
          <p:nvPr/>
        </p:nvSpPr>
        <p:spPr bwMode="auto">
          <a:xfrm>
            <a:off x="76200" y="1995488"/>
            <a:ext cx="1600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bg2"/>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bg2"/>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2"/>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a:solidFill>
                  <a:schemeClr val="bg1"/>
                </a:solidFill>
                <a:latin typeface="Arial" panose="020B0604020202020204" pitchFamily="34" charset="0"/>
              </a:rPr>
              <a:t>mare</a:t>
            </a:r>
          </a:p>
        </p:txBody>
      </p:sp>
      <p:sp>
        <p:nvSpPr>
          <p:cNvPr id="7177" name="Text Box 9"/>
          <p:cNvSpPr txBox="1">
            <a:spLocks noChangeArrowheads="1"/>
          </p:cNvSpPr>
          <p:nvPr/>
        </p:nvSpPr>
        <p:spPr bwMode="auto">
          <a:xfrm>
            <a:off x="4343400" y="4876800"/>
            <a:ext cx="1600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bg2"/>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bg2"/>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2"/>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a:solidFill>
                  <a:schemeClr val="bg1"/>
                </a:solidFill>
                <a:latin typeface="Arial" panose="020B0604020202020204" pitchFamily="34" charset="0"/>
              </a:rPr>
              <a:t>highland</a:t>
            </a:r>
          </a:p>
        </p:txBody>
      </p:sp>
      <p:pic>
        <p:nvPicPr>
          <p:cNvPr id="7178" name="Picture 353" descr="The Moon at 9.7 day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1371600"/>
            <a:ext cx="31242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9" name="Line 11"/>
          <p:cNvSpPr>
            <a:spLocks noChangeShapeType="1"/>
          </p:cNvSpPr>
          <p:nvPr/>
        </p:nvSpPr>
        <p:spPr bwMode="auto">
          <a:xfrm>
            <a:off x="6165850" y="2133600"/>
            <a:ext cx="609600" cy="762000"/>
          </a:xfrm>
          <a:prstGeom prst="line">
            <a:avLst/>
          </a:prstGeom>
          <a:noFill/>
          <a:ln w="190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180" name="Text Box 12"/>
          <p:cNvSpPr txBox="1">
            <a:spLocks noChangeArrowheads="1"/>
          </p:cNvSpPr>
          <p:nvPr/>
        </p:nvSpPr>
        <p:spPr bwMode="auto">
          <a:xfrm>
            <a:off x="5257800" y="1766888"/>
            <a:ext cx="1600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bg2"/>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bg2"/>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2"/>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a:solidFill>
                  <a:schemeClr val="bg1"/>
                </a:solidFill>
                <a:latin typeface="Arial" panose="020B0604020202020204" pitchFamily="34" charset="0"/>
              </a:rPr>
              <a:t>terminator</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717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179"/>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718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17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17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17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17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7173"/>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7179"/>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7180"/>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7178"/>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7176"/>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7174"/>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7175"/>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717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animBg="1"/>
      <p:bldP spid="7173" grpId="1" animBg="1"/>
      <p:bldP spid="7176" grpId="0"/>
      <p:bldP spid="7176" grpId="1"/>
      <p:bldP spid="7177" grpId="0"/>
      <p:bldP spid="7177" grpId="1"/>
      <p:bldP spid="7180" grpId="0"/>
      <p:bldP spid="7180" grpId="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3" descr="full_moon_nam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5502275" cy="555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3" name="Text Box 5"/>
          <p:cNvSpPr txBox="1">
            <a:spLocks noChangeArrowheads="1"/>
          </p:cNvSpPr>
          <p:nvPr/>
        </p:nvSpPr>
        <p:spPr bwMode="auto">
          <a:xfrm>
            <a:off x="5562600" y="1220788"/>
            <a:ext cx="3733800" cy="319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bg2"/>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bg2"/>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2"/>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9pPr>
          </a:lstStyle>
          <a:p>
            <a:pPr eaLnBrk="1" hangingPunct="1">
              <a:spcBef>
                <a:spcPct val="0"/>
              </a:spcBef>
              <a:buFontTx/>
              <a:buChar char="-"/>
            </a:pPr>
            <a:r>
              <a:rPr lang="en-US" altLang="en-US" sz="2400">
                <a:solidFill>
                  <a:schemeClr val="bg1"/>
                </a:solidFill>
                <a:latin typeface="Arial" panose="020B0604020202020204" pitchFamily="34" charset="0"/>
              </a:rPr>
              <a:t>Craters</a:t>
            </a:r>
          </a:p>
          <a:p>
            <a:pPr eaLnBrk="1" hangingPunct="1">
              <a:spcBef>
                <a:spcPct val="0"/>
              </a:spcBef>
              <a:buFontTx/>
              <a:buChar char="-"/>
            </a:pPr>
            <a:endParaRPr lang="en-US" altLang="en-US" sz="2400">
              <a:solidFill>
                <a:schemeClr val="bg1"/>
              </a:solidFill>
              <a:latin typeface="Arial" panose="020B0604020202020204" pitchFamily="34" charset="0"/>
            </a:endParaRPr>
          </a:p>
          <a:p>
            <a:pPr eaLnBrk="1" hangingPunct="1">
              <a:spcBef>
                <a:spcPct val="0"/>
              </a:spcBef>
              <a:buFontTx/>
              <a:buChar char="-"/>
            </a:pPr>
            <a:r>
              <a:rPr lang="en-US" altLang="en-US" sz="2400">
                <a:solidFill>
                  <a:schemeClr val="bg1"/>
                </a:solidFill>
                <a:latin typeface="Arial" panose="020B0604020202020204" pitchFamily="34" charset="0"/>
              </a:rPr>
              <a:t> Mountains </a:t>
            </a:r>
          </a:p>
          <a:p>
            <a:pPr eaLnBrk="1" hangingPunct="1">
              <a:spcBef>
                <a:spcPct val="0"/>
              </a:spcBef>
              <a:buFontTx/>
              <a:buChar char="-"/>
            </a:pPr>
            <a:endParaRPr lang="en-US" altLang="en-US" sz="2400">
              <a:solidFill>
                <a:schemeClr val="bg1"/>
              </a:solidFill>
              <a:latin typeface="Arial" panose="020B0604020202020204" pitchFamily="34" charset="0"/>
            </a:endParaRPr>
          </a:p>
          <a:p>
            <a:pPr eaLnBrk="1" hangingPunct="1">
              <a:spcBef>
                <a:spcPct val="0"/>
              </a:spcBef>
              <a:buFontTx/>
              <a:buChar char="-"/>
            </a:pPr>
            <a:r>
              <a:rPr lang="en-US" altLang="en-US" sz="2400">
                <a:solidFill>
                  <a:schemeClr val="bg1"/>
                </a:solidFill>
                <a:latin typeface="Arial" panose="020B0604020202020204" pitchFamily="34" charset="0"/>
              </a:rPr>
              <a:t> Valleys</a:t>
            </a:r>
          </a:p>
          <a:p>
            <a:pPr eaLnBrk="1" hangingPunct="1">
              <a:spcBef>
                <a:spcPct val="0"/>
              </a:spcBef>
              <a:buFontTx/>
              <a:buChar char="-"/>
            </a:pPr>
            <a:endParaRPr lang="en-US" altLang="en-US" sz="2400">
              <a:solidFill>
                <a:schemeClr val="bg1"/>
              </a:solidFill>
              <a:latin typeface="Arial" panose="020B0604020202020204" pitchFamily="34" charset="0"/>
            </a:endParaRPr>
          </a:p>
          <a:p>
            <a:pPr eaLnBrk="1" hangingPunct="1">
              <a:spcBef>
                <a:spcPct val="0"/>
              </a:spcBef>
              <a:buFontTx/>
              <a:buChar char="-"/>
            </a:pPr>
            <a:r>
              <a:rPr lang="en-US" altLang="en-US" sz="2400">
                <a:solidFill>
                  <a:schemeClr val="bg1"/>
                </a:solidFill>
                <a:latin typeface="Arial" panose="020B0604020202020204" pitchFamily="34" charset="0"/>
              </a:rPr>
              <a:t> Frozen water at poles??</a:t>
            </a:r>
          </a:p>
          <a:p>
            <a:pPr eaLnBrk="1" hangingPunct="1">
              <a:spcBef>
                <a:spcPct val="50000"/>
              </a:spcBef>
              <a:buFontTx/>
              <a:buNone/>
            </a:pPr>
            <a:endParaRPr lang="en-US" altLang="en-US" sz="2400">
              <a:solidFill>
                <a:schemeClr val="bg1"/>
              </a:solidFill>
              <a:latin typeface="Arial" panose="020B0604020202020204" pitchFamily="34" charset="0"/>
            </a:endParaRP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1" name="Picture 2" descr="106_3044"/>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l="23341" r="10609"/>
          <a:stretch>
            <a:fillRect/>
          </a:stretch>
        </p:blipFill>
        <p:spPr>
          <a:xfrm>
            <a:off x="241300" y="17713"/>
            <a:ext cx="3124200" cy="5919537"/>
          </a:xfrm>
        </p:spPr>
      </p:pic>
      <p:pic>
        <p:nvPicPr>
          <p:cNvPr id="109575" name="Picture 10"/>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6983413" y="1414463"/>
            <a:ext cx="2160587" cy="1812925"/>
          </a:xfrm>
          <a:ln>
            <a:solidFill>
              <a:schemeClr val="tx1"/>
            </a:solidFill>
            <a:miter lim="800000"/>
            <a:headEnd/>
            <a:tailEnd/>
          </a:ln>
        </p:spPr>
      </p:pic>
      <p:pic>
        <p:nvPicPr>
          <p:cNvPr id="109572" name="Picture 6" descr="as17-145-22165 - best from here 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58677" y="3273425"/>
            <a:ext cx="2465388" cy="2663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9573" name="Picture 3" descr="as11-40-587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30913" y="2797175"/>
            <a:ext cx="3113087" cy="31400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9574" name="Picture 4" descr="AS16-113-1833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24300" y="722312"/>
            <a:ext cx="3098800" cy="32400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9577" name="TextBox 7"/>
          <p:cNvSpPr txBox="1">
            <a:spLocks noChangeArrowheads="1"/>
          </p:cNvSpPr>
          <p:nvPr/>
        </p:nvSpPr>
        <p:spPr bwMode="auto">
          <a:xfrm>
            <a:off x="94464" y="5599112"/>
            <a:ext cx="21605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bg2"/>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bg2"/>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2"/>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CA" altLang="en-US" sz="1600" dirty="0">
                <a:solidFill>
                  <a:schemeClr val="bg1"/>
                </a:solidFill>
                <a:latin typeface="Arial" panose="020B0604020202020204" pitchFamily="34" charset="0"/>
              </a:rPr>
              <a:t>Images from NASA</a:t>
            </a:r>
          </a:p>
        </p:txBody>
      </p:sp>
      <p:sp>
        <p:nvSpPr>
          <p:cNvPr id="278533" name="Rectangle 5"/>
          <p:cNvSpPr>
            <a:spLocks noGrp="1" noChangeArrowheads="1"/>
          </p:cNvSpPr>
          <p:nvPr>
            <p:ph type="title" idx="4294967295"/>
          </p:nvPr>
        </p:nvSpPr>
        <p:spPr>
          <a:xfrm>
            <a:off x="1371600" y="381000"/>
            <a:ext cx="7143750" cy="1143000"/>
          </a:xfrm>
        </p:spPr>
        <p:txBody>
          <a:bodyPr lIns="45720" rIns="45720">
            <a:normAutofit/>
          </a:bodyPr>
          <a:lstStyle/>
          <a:p>
            <a:pPr>
              <a:defRPr/>
            </a:pPr>
            <a:r>
              <a:rPr lang="en-US" altLang="en-US" sz="5300" dirty="0">
                <a:solidFill>
                  <a:schemeClr val="tx1"/>
                </a:solidFill>
                <a:effectLst>
                  <a:outerShdw blurRad="38100" dist="38100" dir="2700000" algn="tl">
                    <a:srgbClr val="FFFFFF"/>
                  </a:outerShdw>
                </a:effectLst>
                <a:ea typeface="ＭＳ Ｐゴシック" panose="020B0600070205080204" pitchFamily="34" charset="-128"/>
              </a:rPr>
              <a:t>Moo</a:t>
            </a:r>
            <a:r>
              <a:rPr lang="en-US" altLang="en-US" sz="5300" dirty="0">
                <a:solidFill>
                  <a:srgbClr val="FFFFB5"/>
                </a:solidFill>
                <a:effectLst>
                  <a:outerShdw blurRad="38100" dist="38100" dir="2700000" algn="tl">
                    <a:srgbClr val="FFFFFF"/>
                  </a:outerShdw>
                </a:effectLst>
                <a:ea typeface="ＭＳ Ｐゴシック" panose="020B0600070205080204" pitchFamily="34" charset="-128"/>
              </a:rPr>
              <a:t>n</a:t>
            </a:r>
            <a:r>
              <a:rPr lang="ja-JP" altLang="en-US" sz="5300" dirty="0">
                <a:solidFill>
                  <a:srgbClr val="FFFFB5"/>
                </a:solidFill>
                <a:effectLst>
                  <a:outerShdw blurRad="38100" dist="38100" dir="2700000" algn="tl">
                    <a:srgbClr val="FFFFFF"/>
                  </a:outerShdw>
                </a:effectLst>
                <a:ea typeface="ＭＳ Ｐゴシック" panose="020B0600070205080204" pitchFamily="34" charset="-128"/>
              </a:rPr>
              <a:t>’</a:t>
            </a:r>
            <a:r>
              <a:rPr lang="en-US" altLang="ja-JP" sz="5300" dirty="0">
                <a:solidFill>
                  <a:srgbClr val="FFFFB5"/>
                </a:solidFill>
                <a:effectLst>
                  <a:outerShdw blurRad="38100" dist="38100" dir="2700000" algn="tl">
                    <a:srgbClr val="FFFFFF"/>
                  </a:outerShdw>
                </a:effectLst>
                <a:ea typeface="ＭＳ Ｐゴシック" panose="020B0600070205080204" pitchFamily="34" charset="-128"/>
              </a:rPr>
              <a:t>s Surface: Apollo</a:t>
            </a:r>
            <a:endParaRPr lang="en-US" altLang="en-US" sz="5300" dirty="0">
              <a:solidFill>
                <a:srgbClr val="FFFFB5"/>
              </a:solidFill>
              <a:effectLst>
                <a:outerShdw blurRad="38100" dist="38100" dir="2700000" algn="tl">
                  <a:srgbClr val="FFFFFF"/>
                </a:outerShdw>
              </a:effectLst>
              <a:ea typeface="ＭＳ Ｐゴシック" panose="020B0600070205080204" pitchFamily="34" charset="-128"/>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p:cNvSpPr>
            <a:spLocks noGrp="1"/>
          </p:cNvSpPr>
          <p:nvPr>
            <p:ph type="title" idx="4294967295"/>
          </p:nvPr>
        </p:nvSpPr>
        <p:spPr>
          <a:xfrm>
            <a:off x="457200" y="115888"/>
            <a:ext cx="8686800" cy="1143000"/>
          </a:xfrm>
        </p:spPr>
        <p:txBody>
          <a:bodyPr/>
          <a:lstStyle/>
          <a:p>
            <a:r>
              <a:rPr lang="en-CA" altLang="en-US" sz="4000">
                <a:solidFill>
                  <a:schemeClr val="bg1"/>
                </a:solidFill>
                <a:ea typeface="ＭＳ Ｐゴシック" panose="020B0600070205080204" pitchFamily="34" charset="-128"/>
              </a:rPr>
              <a:t>How do we study the Lunar surface?</a:t>
            </a:r>
          </a:p>
        </p:txBody>
      </p:sp>
      <p:pic>
        <p:nvPicPr>
          <p:cNvPr id="111619" name="Picture 11"/>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15575"/>
          <a:stretch>
            <a:fillRect/>
          </a:stretch>
        </p:blipFill>
        <p:spPr bwMode="auto">
          <a:xfrm>
            <a:off x="3960813" y="3048000"/>
            <a:ext cx="5113337" cy="2457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1162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62100"/>
            <a:ext cx="3205163"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57200" y="152400"/>
            <a:ext cx="8229600" cy="1143000"/>
          </a:xfrm>
        </p:spPr>
        <p:txBody>
          <a:bodyPr/>
          <a:lstStyle/>
          <a:p>
            <a:r>
              <a:rPr lang="en-US" altLang="en-US" sz="4000" dirty="0">
                <a:solidFill>
                  <a:schemeClr val="bg1"/>
                </a:solidFill>
                <a:ea typeface="ＭＳ Ｐゴシック" panose="020B0600070205080204" pitchFamily="34" charset="-128"/>
              </a:rPr>
              <a:t>High Tech Instruments on Missions</a:t>
            </a:r>
          </a:p>
        </p:txBody>
      </p:sp>
      <p:pic>
        <p:nvPicPr>
          <p:cNvPr id="113667" name="Picture 4" descr="20080411_kaguya_02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50" y="990600"/>
            <a:ext cx="5086350"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68" name="Text Box 5"/>
          <p:cNvSpPr txBox="1">
            <a:spLocks noChangeArrowheads="1"/>
          </p:cNvSpPr>
          <p:nvPr/>
        </p:nvSpPr>
        <p:spPr bwMode="auto">
          <a:xfrm>
            <a:off x="228600" y="3276600"/>
            <a:ext cx="426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bg2"/>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bg2"/>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2"/>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400">
                <a:solidFill>
                  <a:schemeClr val="bg1"/>
                </a:solidFill>
                <a:latin typeface="Arial" panose="020B0604020202020204" pitchFamily="34" charset="0"/>
              </a:rPr>
              <a:t>Kaguya – JAXA </a:t>
            </a:r>
          </a:p>
        </p:txBody>
      </p:sp>
      <p:pic>
        <p:nvPicPr>
          <p:cNvPr id="113669" name="Picture 8" descr="Labeled LROC image of Apollo 14 landing si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3063875"/>
            <a:ext cx="5029200" cy="318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70" name="Text Box 7"/>
          <p:cNvSpPr txBox="1">
            <a:spLocks noChangeArrowheads="1"/>
          </p:cNvSpPr>
          <p:nvPr/>
        </p:nvSpPr>
        <p:spPr bwMode="auto">
          <a:xfrm>
            <a:off x="5410200" y="2286000"/>
            <a:ext cx="4191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bg2"/>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bg2"/>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2"/>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bg2"/>
                </a:solidFill>
                <a:latin typeface="Calibri" panose="020F0502020204030204" pitchFamily="34" charset="0"/>
                <a:ea typeface="ＭＳ Ｐゴシック" panose="020B0600070205080204" pitchFamily="34" charset="-128"/>
              </a:defRPr>
            </a:lvl9pPr>
          </a:lstStyle>
          <a:p>
            <a:pPr algn="ctr" eaLnBrk="1" hangingPunct="1">
              <a:spcBef>
                <a:spcPct val="50000"/>
              </a:spcBef>
              <a:buFontTx/>
              <a:buNone/>
            </a:pPr>
            <a:r>
              <a:rPr lang="en-US" altLang="en-US" sz="2400">
                <a:solidFill>
                  <a:schemeClr val="bg1"/>
                </a:solidFill>
                <a:latin typeface="Arial" panose="020B0604020202020204" pitchFamily="34" charset="0"/>
              </a:rPr>
              <a:t>Lunar Reconnaissance Orbiter</a:t>
            </a:r>
          </a:p>
        </p:txBody>
      </p:sp>
    </p:spTree>
  </p:cSld>
  <p:clrMapOvr>
    <a:masterClrMapping/>
  </p:clrMapOvr>
  <p:transition/>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3103</TotalTime>
  <Words>3309</Words>
  <Application>Microsoft Office PowerPoint</Application>
  <PresentationFormat>On-screen Show (4:3)</PresentationFormat>
  <Paragraphs>392</Paragraphs>
  <Slides>51</Slides>
  <Notes>41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Malgun Gothic</vt:lpstr>
      <vt:lpstr>ＭＳ Ｐゴシック</vt:lpstr>
      <vt:lpstr>Arial</vt:lpstr>
      <vt:lpstr>Calibri</vt:lpstr>
      <vt:lpstr>Calibri Light</vt:lpstr>
      <vt:lpstr>1_Office Theme</vt:lpstr>
      <vt:lpstr>The Earth, Moon, and Sun System</vt:lpstr>
      <vt:lpstr>Scale of the Earth/Moon/Sun System</vt:lpstr>
      <vt:lpstr>Earth and Moon to Scale</vt:lpstr>
      <vt:lpstr>Motion of the Earth, Moon and Sun</vt:lpstr>
      <vt:lpstr>Moon Phases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Earth has phases too!</vt:lpstr>
      <vt:lpstr>What happens when the Earth, Moon and Sun become aligned?</vt:lpstr>
      <vt:lpstr>Eclipses</vt:lpstr>
      <vt:lpstr>What kind of eclipses can occur?</vt:lpstr>
      <vt:lpstr>Solar Eclipse Types</vt:lpstr>
      <vt:lpstr>Why are there different types of solar eclipses?</vt:lpstr>
      <vt:lpstr>Location of Earth determines eclipse</vt:lpstr>
      <vt:lpstr>Lunar Eclipse Types</vt:lpstr>
      <vt:lpstr>Location of Moon determines eclipse</vt:lpstr>
      <vt:lpstr>Lunar Eclipse</vt:lpstr>
      <vt:lpstr>How often do eclipses happen?</vt:lpstr>
      <vt:lpstr>How often do eclipses happen?</vt:lpstr>
      <vt:lpstr>Tides</vt:lpstr>
      <vt:lpstr>Where are the tides?</vt:lpstr>
      <vt:lpstr>Cause of High Tide</vt:lpstr>
      <vt:lpstr>High Tides: Making things more complicated</vt:lpstr>
      <vt:lpstr>The Sun and Tides</vt:lpstr>
      <vt:lpstr>Thank you!   Questions?</vt:lpstr>
      <vt:lpstr>PowerPoint Presentation</vt:lpstr>
      <vt:lpstr>EXTRA SLIDES</vt:lpstr>
      <vt:lpstr>Want more info?</vt:lpstr>
      <vt:lpstr>Moon Zoo (www.moonzoo.org)</vt:lpstr>
      <vt:lpstr>PowerPoint Presentation</vt:lpstr>
      <vt:lpstr>Earth, Sun, Moon: Sizes</vt:lpstr>
      <vt:lpstr>Earth, Sun, Moon: Distances</vt:lpstr>
      <vt:lpstr>Earth, Sun, Moon: Rotations and Revolutions</vt:lpstr>
      <vt:lpstr>Earth, Sun, Moon: Model</vt:lpstr>
      <vt:lpstr>PowerPoint Presentation</vt:lpstr>
      <vt:lpstr>Surface of the Moon</vt:lpstr>
      <vt:lpstr>On the Lunar Surface </vt:lpstr>
      <vt:lpstr>PowerPoint Presentation</vt:lpstr>
      <vt:lpstr>Moon’s Surface: Apollo</vt:lpstr>
      <vt:lpstr>How do we study the Lunar surface?</vt:lpstr>
      <vt:lpstr>High Tech Instruments on Missions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Bolen</dc:creator>
  <cp:lastModifiedBy>Parshati Patel</cp:lastModifiedBy>
  <cp:revision>149</cp:revision>
  <cp:lastPrinted>2012-12-17T16:18:08Z</cp:lastPrinted>
  <dcterms:created xsi:type="dcterms:W3CDTF">2012-06-22T15:21:40Z</dcterms:created>
  <dcterms:modified xsi:type="dcterms:W3CDTF">2016-11-05T15:53:19Z</dcterms:modified>
</cp:coreProperties>
</file>